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4" r:id="rId1"/>
  </p:sldMasterIdLst>
  <p:notesMasterIdLst>
    <p:notesMasterId r:id="rId84"/>
  </p:notesMasterIdLst>
  <p:sldIdLst>
    <p:sldId id="256" r:id="rId2"/>
    <p:sldId id="257" r:id="rId3"/>
    <p:sldId id="355" r:id="rId4"/>
    <p:sldId id="264" r:id="rId5"/>
    <p:sldId id="265" r:id="rId6"/>
    <p:sldId id="266" r:id="rId7"/>
    <p:sldId id="267" r:id="rId8"/>
    <p:sldId id="268" r:id="rId9"/>
    <p:sldId id="269" r:id="rId10"/>
    <p:sldId id="270" r:id="rId11"/>
    <p:sldId id="271" r:id="rId12"/>
    <p:sldId id="272" r:id="rId13"/>
    <p:sldId id="273" r:id="rId14"/>
    <p:sldId id="274" r:id="rId15"/>
    <p:sldId id="348" r:id="rId16"/>
    <p:sldId id="349" r:id="rId17"/>
    <p:sldId id="350" r:id="rId18"/>
    <p:sldId id="351" r:id="rId19"/>
    <p:sldId id="352" r:id="rId20"/>
    <p:sldId id="353" r:id="rId21"/>
    <p:sldId id="283" r:id="rId22"/>
    <p:sldId id="284" r:id="rId23"/>
    <p:sldId id="285" r:id="rId24"/>
    <p:sldId id="286" r:id="rId25"/>
    <p:sldId id="287" r:id="rId26"/>
    <p:sldId id="288" r:id="rId27"/>
    <p:sldId id="289" r:id="rId28"/>
    <p:sldId id="290" r:id="rId29"/>
    <p:sldId id="291" r:id="rId30"/>
    <p:sldId id="292" r:id="rId31"/>
    <p:sldId id="293" r:id="rId32"/>
    <p:sldId id="294" r:id="rId33"/>
    <p:sldId id="295" r:id="rId34"/>
    <p:sldId id="296" r:id="rId35"/>
    <p:sldId id="297" r:id="rId36"/>
    <p:sldId id="298" r:id="rId37"/>
    <p:sldId id="301" r:id="rId38"/>
    <p:sldId id="302" r:id="rId39"/>
    <p:sldId id="356" r:id="rId40"/>
    <p:sldId id="304" r:id="rId41"/>
    <p:sldId id="305" r:id="rId42"/>
    <p:sldId id="306" r:id="rId43"/>
    <p:sldId id="308" r:id="rId44"/>
    <p:sldId id="309" r:id="rId45"/>
    <p:sldId id="310" r:id="rId46"/>
    <p:sldId id="312" r:id="rId47"/>
    <p:sldId id="314" r:id="rId48"/>
    <p:sldId id="315" r:id="rId49"/>
    <p:sldId id="316" r:id="rId50"/>
    <p:sldId id="317" r:id="rId51"/>
    <p:sldId id="318" r:id="rId52"/>
    <p:sldId id="319" r:id="rId53"/>
    <p:sldId id="320" r:id="rId54"/>
    <p:sldId id="321" r:id="rId55"/>
    <p:sldId id="322" r:id="rId56"/>
    <p:sldId id="323" r:id="rId57"/>
    <p:sldId id="324" r:id="rId58"/>
    <p:sldId id="326" r:id="rId59"/>
    <p:sldId id="327" r:id="rId60"/>
    <p:sldId id="328" r:id="rId61"/>
    <p:sldId id="329" r:id="rId62"/>
    <p:sldId id="330" r:id="rId63"/>
    <p:sldId id="331" r:id="rId64"/>
    <p:sldId id="332" r:id="rId65"/>
    <p:sldId id="333" r:id="rId66"/>
    <p:sldId id="334" r:id="rId67"/>
    <p:sldId id="335" r:id="rId68"/>
    <p:sldId id="336" r:id="rId69"/>
    <p:sldId id="337" r:id="rId70"/>
    <p:sldId id="338" r:id="rId71"/>
    <p:sldId id="339" r:id="rId72"/>
    <p:sldId id="340" r:id="rId73"/>
    <p:sldId id="341" r:id="rId74"/>
    <p:sldId id="342" r:id="rId75"/>
    <p:sldId id="343" r:id="rId76"/>
    <p:sldId id="344" r:id="rId77"/>
    <p:sldId id="345" r:id="rId78"/>
    <p:sldId id="346" r:id="rId79"/>
    <p:sldId id="354" r:id="rId80"/>
    <p:sldId id="347" r:id="rId81"/>
    <p:sldId id="275" r:id="rId82"/>
    <p:sldId id="276" r:id="rId83"/>
  </p:sldIdLst>
  <p:sldSz cx="9144000" cy="5715000" type="screen16x1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8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FE2F957-A74D-46B5-9E5B-65FAB8394B29}">
  <a:tblStyle styleId="{0FE2F957-A74D-46B5-9E5B-65FAB8394B29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CF4"/>
          </a:solidFill>
        </a:fill>
      </a:tcStyle>
    </a:wholeTbl>
    <a:band1H>
      <a:tcTxStyle/>
      <a:tcStyle>
        <a:tcBdr/>
        <a:fill>
          <a:solidFill>
            <a:srgbClr val="CFD7E7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FD7E7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464"/>
    <p:restoredTop sz="94651"/>
  </p:normalViewPr>
  <p:slideViewPr>
    <p:cSldViewPr snapToGrid="0">
      <p:cViewPr varScale="1">
        <p:scale>
          <a:sx n="106" d="100"/>
          <a:sy n="106" d="100"/>
        </p:scale>
        <p:origin x="200" y="552"/>
      </p:cViewPr>
      <p:guideLst>
        <p:guide orient="horz" pos="180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7" name="Google Shape;277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https://media.comicbook.com/2019/05/toy-story-andy-changes-1169400.jpeg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https://wl-incrivel.cf.tsp.li/resize/1200x630/jpg/bea/229/6a7a6e550e9792abe4f96508ae.jpg</a:t>
            </a:r>
            <a:endParaRPr/>
          </a:p>
        </p:txBody>
      </p:sp>
      <p:sp>
        <p:nvSpPr>
          <p:cNvPr id="278" name="Google Shape;278;p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6" name="Google Shape;286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https://media.comicbook.com/2019/05/toy-story-andy-changes-1169400.jpeg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https://wl-incrivel.cf.tsp.li/resize/1200x630/jpg/bea/229/6a7a6e550e9792abe4f96508ae.jpg</a:t>
            </a:r>
            <a:endParaRPr/>
          </a:p>
        </p:txBody>
      </p:sp>
      <p:sp>
        <p:nvSpPr>
          <p:cNvPr id="287" name="Google Shape;287;p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e9abbad145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e9abbad145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ge9abbad145_0_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ge9592b1b2e_0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" name="Google Shape;35;ge9592b1b2e_0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6" name="Google Shape;36;ge9592b1b2e_0_17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860300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ge9592b1b2e_0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" name="Google Shape;35;ge9592b1b2e_0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6" name="Google Shape;36;ge9592b1b2e_0_17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90625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ge9592b1b2e_0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" name="Google Shape;35;ge9592b1b2e_0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6" name="Google Shape;36;ge9592b1b2e_0_17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275289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ge9592b1b2e_0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" name="Google Shape;35;ge9592b1b2e_0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6" name="Google Shape;36;ge9592b1b2e_0_17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6876415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ge9592b1b2e_0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" name="Google Shape;35;ge9592b1b2e_0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6" name="Google Shape;36;ge9592b1b2e_0_17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420891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ge9592b1b2e_0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" name="Google Shape;35;ge9592b1b2e_0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6" name="Google Shape;36;ge9592b1b2e_0_17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402780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e9c176105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61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ge9c176105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Kahoot Computação Gráfica 1.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7" name="Google Shape;87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21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" name="Google Shape;104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23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" name="Google Shape;114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24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eb387e7a89_1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geb387e7a89_1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ec1cb07a9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ec1cb07a9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gec1cb07a92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27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ec1cb07a92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ec1cb07a92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gec1cb07a92_0_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28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ec1cb07a9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ec1cb07a9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gec1cb07a92_0_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29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ec1cb07a92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ec1cb07a92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gec1cb07a92_0_2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30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2" name="Google Shape;11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https://techterms.com/img/lg/rendering_1251.jpg</a:t>
            </a:r>
            <a:endParaRPr/>
          </a:p>
        </p:txBody>
      </p:sp>
      <p:sp>
        <p:nvSpPr>
          <p:cNvPr id="113" name="Google Shape;113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ec1cb07a92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ec1cb07a92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gec1cb07a92_0_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31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ec1cb07a92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ec1cb07a92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gec1cb07a92_0_3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32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4" name="Google Shape;274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p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42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Google Shape;299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9" name="Google Shape;349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p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48</a:t>
            </a:fld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e70c122e35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e70c122e35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ge70c122e35_0_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50</a:t>
            </a:fld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" name="Google Shape;374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" name="Google Shape;386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" name="Google Shape;399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1" name="Google Shape;411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6" name="Google Shape;426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" name="Google Shape;434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2" name="Google Shape;452;p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" name="Google Shape;453;p4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58</a:t>
            </a:fld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" name="Google Shape;465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" name="Google Shape;473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" name="Google Shape;483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2" name="Google Shape;492;p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4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62</a:t>
            </a:fld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" name="Google Shape;523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1" name="Google Shape;531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8" name="Google Shape;538;p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8" name="Google Shape;548;p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" name="Google Shape;560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8" name="Google Shape;568;p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7" name="Google Shape;577;p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6" name="Google Shape;586;p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3" name="Google Shape;593;p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0" name="Google Shape;600;p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7" name="Google Shape;607;p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4" name="Google Shape;614;p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24" name="Google Shape;624;p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5" name="Google Shape;625;p6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77</a:t>
            </a:fld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34" name="Google Shape;634;p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5" name="Google Shape;635;p6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78</a:t>
            </a:fld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e70c122e35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e70c122e35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ge70c122e35_0_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79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80467799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e8f1db8e9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5" name="Google Shape;645;ge8f1db8e9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6" name="Google Shape;646;ge8f1db8e9d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80</a:t>
            </a:fld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e48fe6e98f_0_2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ge48fe6e98f_0_2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56" name="Google Shape;256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A-Buffer (Maya)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One common approach is to compute the global illumination of a scene and store that information with the geometry, i.e., radiosity</a:t>
            </a:r>
            <a:endParaRPr/>
          </a:p>
        </p:txBody>
      </p:sp>
      <p:sp>
        <p:nvSpPr>
          <p:cNvPr id="257" name="Google Shape;257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9</a:t>
            </a:fld>
            <a:endParaRPr sz="13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e6e0191270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ge6e0191270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nteúdo">
  <p:cSld name="Título e conteúdo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5" name="Google Shape;15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094" y="-1"/>
            <a:ext cx="9123426" cy="6846849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2"/>
          <p:cNvSpPr txBox="1">
            <a:spLocks noGrp="1"/>
          </p:cNvSpPr>
          <p:nvPr>
            <p:ph type="body" idx="1"/>
          </p:nvPr>
        </p:nvSpPr>
        <p:spPr>
          <a:xfrm>
            <a:off x="966787" y="2262188"/>
            <a:ext cx="7343775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 b="1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body" idx="2"/>
          </p:nvPr>
        </p:nvSpPr>
        <p:spPr>
          <a:xfrm>
            <a:off x="966787" y="2857501"/>
            <a:ext cx="7343775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333"/>
              </a:spcBef>
              <a:spcAft>
                <a:spcPts val="0"/>
              </a:spcAft>
              <a:buClr>
                <a:schemeClr val="lt1"/>
              </a:buClr>
              <a:buSzPts val="1667"/>
              <a:buFont typeface="Arial"/>
              <a:buNone/>
              <a:defRPr sz="1667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body" idx="3"/>
          </p:nvPr>
        </p:nvSpPr>
        <p:spPr>
          <a:xfrm>
            <a:off x="900112" y="5296958"/>
            <a:ext cx="7343775" cy="198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233"/>
              </a:spcBef>
              <a:spcAft>
                <a:spcPts val="0"/>
              </a:spcAft>
              <a:buClr>
                <a:schemeClr val="lt1"/>
              </a:buClr>
              <a:buSzPts val="1167"/>
              <a:buFont typeface="Arial"/>
              <a:buNone/>
              <a:defRPr sz="1167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67"/>
              <a:buFont typeface="Verdana"/>
              <a:buNone/>
              <a:defRPr sz="2667" b="0" i="0" u="none" strike="noStrike" cap="none">
                <a:solidFill>
                  <a:srgbClr val="C0002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67"/>
              <a:buFont typeface="Verdana"/>
              <a:buNone/>
              <a:defRPr sz="2667" b="0" i="0" u="none" strike="noStrike" cap="none">
                <a:solidFill>
                  <a:srgbClr val="C0002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dt" idx="10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ftr" idx="1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body" idx="1"/>
          </p:nvPr>
        </p:nvSpPr>
        <p:spPr>
          <a:xfrm>
            <a:off x="914400" y="1206500"/>
            <a:ext cx="7772400" cy="38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–"/>
              <a:defRPr sz="1667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–"/>
              <a:defRPr sz="1667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»"/>
              <a:defRPr sz="1667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>
            <a:spLocks noGrp="1"/>
          </p:cNvSpPr>
          <p:nvPr>
            <p:ph type="title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67"/>
              <a:buFont typeface="Verdana"/>
              <a:buNone/>
              <a:defRPr sz="2667" b="0" i="0" u="none" strike="noStrike" cap="none">
                <a:solidFill>
                  <a:srgbClr val="C0002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dt" idx="10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ftr" idx="1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"/>
          <p:cNvSpPr txBox="1">
            <a:spLocks noGrp="1"/>
          </p:cNvSpPr>
          <p:nvPr>
            <p:ph type="title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67"/>
              <a:buFont typeface="Verdana"/>
              <a:buNone/>
              <a:defRPr sz="2667" b="0" i="0" u="none" strike="noStrike" cap="none">
                <a:solidFill>
                  <a:srgbClr val="C0002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dt" idx="10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ftr" idx="1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1"/>
          </p:nvPr>
        </p:nvSpPr>
        <p:spPr>
          <a:xfrm>
            <a:off x="914400" y="1206500"/>
            <a:ext cx="3749040" cy="38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–"/>
              <a:defRPr sz="1667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–"/>
              <a:defRPr sz="1667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»"/>
              <a:defRPr sz="1667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body" idx="2"/>
          </p:nvPr>
        </p:nvSpPr>
        <p:spPr>
          <a:xfrm>
            <a:off x="4933950" y="1206500"/>
            <a:ext cx="3749040" cy="38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–"/>
              <a:defRPr sz="1667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–"/>
              <a:defRPr sz="1667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»"/>
              <a:defRPr sz="1667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"/>
          <p:cNvSpPr txBox="1">
            <a:spLocks noGrp="1"/>
          </p:cNvSpPr>
          <p:nvPr>
            <p:ph type="title"/>
          </p:nvPr>
        </p:nvSpPr>
        <p:spPr>
          <a:xfrm>
            <a:off x="311700" y="494472"/>
            <a:ext cx="8520600" cy="6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1"/>
          </p:nvPr>
        </p:nvSpPr>
        <p:spPr>
          <a:xfrm>
            <a:off x="311700" y="1280528"/>
            <a:ext cx="8520600" cy="37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sldNum" idx="12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" descr="fundo_ppt1_ok.jp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524000" y="0"/>
            <a:ext cx="7620000" cy="571500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all3dp.com/1/best-3d-rendering-software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sider.com/pixars-animation-evolved-toy-story-2019-6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e.kahoot.it/details/jogos-digitais-1/778c08a2-54b9-407e-8db8-bac20756b822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gif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d4EgbgTm0Bg" TargetMode="External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5" Type="http://schemas.openxmlformats.org/officeDocument/2006/relationships/hyperlink" Target="https://eater.net/quaternions" TargetMode="External"/><Relationship Id="rId4" Type="http://schemas.openxmlformats.org/officeDocument/2006/relationships/hyperlink" Target="https://www.youtube.com/watch?v=zjMuIxRvygQ" TargetMode="Externa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8"/>
          <p:cNvSpPr txBox="1">
            <a:spLocks noGrp="1"/>
          </p:cNvSpPr>
          <p:nvPr>
            <p:ph type="body" idx="1"/>
          </p:nvPr>
        </p:nvSpPr>
        <p:spPr>
          <a:xfrm>
            <a:off x="966787" y="2262188"/>
            <a:ext cx="7343775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Verdana"/>
              <a:buNone/>
            </a:pPr>
            <a:r>
              <a:rPr lang="en-US"/>
              <a:t>Computação Gráfica</a:t>
            </a:r>
            <a:endParaRPr/>
          </a:p>
        </p:txBody>
      </p:sp>
      <p:sp>
        <p:nvSpPr>
          <p:cNvPr id="50" name="Google Shape;50;p8"/>
          <p:cNvSpPr txBox="1">
            <a:spLocks noGrp="1"/>
          </p:cNvSpPr>
          <p:nvPr>
            <p:ph type="body" idx="2"/>
          </p:nvPr>
        </p:nvSpPr>
        <p:spPr>
          <a:xfrm>
            <a:off x="966787" y="2857501"/>
            <a:ext cx="7343775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Verdana"/>
              <a:buNone/>
            </a:pPr>
            <a:r>
              <a:rPr lang="en-US"/>
              <a:t>Aula 3: Renderização e Supersampling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US"/>
              <a:t>Sistemas de Renderização</a:t>
            </a:r>
            <a:endParaRPr/>
          </a:p>
        </p:txBody>
      </p:sp>
      <p:graphicFrame>
        <p:nvGraphicFramePr>
          <p:cNvPr id="266" name="Google Shape;266;p22"/>
          <p:cNvGraphicFramePr/>
          <p:nvPr/>
        </p:nvGraphicFramePr>
        <p:xfrm>
          <a:off x="269630" y="629655"/>
          <a:ext cx="8604775" cy="4835955"/>
        </p:xfrm>
        <a:graphic>
          <a:graphicData uri="http://schemas.openxmlformats.org/drawingml/2006/table">
            <a:tbl>
              <a:tblPr firstRow="1">
                <a:noFill/>
                <a:tableStyleId>{0FE2F957-A74D-46B5-9E5B-65FAB8394B29}</a:tableStyleId>
              </a:tblPr>
              <a:tblGrid>
                <a:gridCol w="1579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99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05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51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638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922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Nome</a:t>
                      </a:r>
                      <a:endParaRPr sz="1400" b="0" i="0" u="none" strike="noStrike" cap="none">
                        <a:solidFill>
                          <a:srgbClr val="4C4C4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Preço</a:t>
                      </a:r>
                      <a:endParaRPr sz="1400" b="0" i="0" u="none" strike="noStrike" cap="none">
                        <a:solidFill>
                          <a:srgbClr val="4C4C4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Hardware</a:t>
                      </a:r>
                      <a:endParaRPr sz="1400" b="0" i="0" u="none" strike="noStrike" cap="none">
                        <a:solidFill>
                          <a:srgbClr val="4C4C4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SO</a:t>
                      </a:r>
                      <a:endParaRPr sz="1400" b="0" i="0" u="none" strike="noStrike" cap="none">
                        <a:solidFill>
                          <a:srgbClr val="4C4C4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Plugin</a:t>
                      </a:r>
                      <a:endParaRPr sz="1400" b="0" i="0" u="none" strike="noStrike" cap="none">
                        <a:solidFill>
                          <a:srgbClr val="4C4C4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40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3Delight</a:t>
                      </a:r>
                      <a:endParaRPr/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Free/$720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CPU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Windows, macOS, Linux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/>
                        <a:t>3ds Max, Katana, Maya</a:t>
                      </a:r>
                      <a:endParaRPr sz="6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9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Arnold</a:t>
                      </a:r>
                      <a:endParaRPr/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$360/year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CPU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Windows, macOS, Linux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/>
                        <a:t>Maya, Houdini, Cinema 4D, 3ds Max, Katana and Softimage</a:t>
                      </a:r>
                      <a:endParaRPr sz="6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40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Artlantis</a:t>
                      </a:r>
                      <a:endParaRPr/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$705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CPU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Windows, macOS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/>
                        <a:t>Standalone</a:t>
                      </a:r>
                      <a:endParaRPr sz="6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4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Blender</a:t>
                      </a:r>
                      <a:endParaRPr/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Free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CPU/GPU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Windows, macOS, Linux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/>
                        <a:t>Amarath, Ragdoll Tools, Magic UV, Ragdoll Tools</a:t>
                      </a:r>
                      <a:endParaRPr sz="6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40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Clarisse</a:t>
                      </a:r>
                      <a:endParaRPr/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Free/$999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CPU/GPU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Windows, macOS, Linux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/>
                        <a:t>Standalone</a:t>
                      </a:r>
                      <a:endParaRPr sz="6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40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Corona</a:t>
                      </a:r>
                      <a:endParaRPr/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$30/month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CPU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Windows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/>
                        <a:t>3ds Max, Cinema4D</a:t>
                      </a:r>
                      <a:endParaRPr sz="6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40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Enscape</a:t>
                      </a:r>
                      <a:endParaRPr/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$469/year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GPU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Windows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/>
                        <a:t>Revit, SketchUp, Rhino, ArchiCAD</a:t>
                      </a:r>
                      <a:endParaRPr sz="6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40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FelixRender</a:t>
                      </a:r>
                      <a:endParaRPr/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$160/month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N/A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Windows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/>
                        <a:t>3ds Max, AutoCAD, Rhinoceros</a:t>
                      </a:r>
                      <a:endParaRPr sz="6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9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FluidRay</a:t>
                      </a:r>
                      <a:endParaRPr/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$14.99/month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GPU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Windows, macOS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/>
                        <a:t>Standalone / SketchUp, Modo, Shade 3D, Rhino</a:t>
                      </a:r>
                      <a:endParaRPr sz="6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FurryBall</a:t>
                      </a:r>
                      <a:endParaRPr/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$110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GPU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Windows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/>
                        <a:t>Standalone / Maya, Cinema 4D, 3ds Max</a:t>
                      </a:r>
                      <a:endParaRPr sz="6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040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Guerilla Render</a:t>
                      </a:r>
                      <a:endParaRPr/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Free/$2,000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CPU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Windows, Linux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/>
                        <a:t>Maya</a:t>
                      </a:r>
                      <a:endParaRPr sz="6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831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Indigo Render</a:t>
                      </a:r>
                      <a:endParaRPr/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$835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GPU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Windows, macOS, Linux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/>
                        <a:t>3ds Max, Blender, Cinema 4D, iClone, Maya, Revit, SketchUp</a:t>
                      </a:r>
                      <a:endParaRPr sz="6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Iray</a:t>
                      </a:r>
                      <a:endParaRPr/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$295/year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GPU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Windows, macOS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/>
                        <a:t>3ds Max, Cinema 4D, Maya, Rhinoceros</a:t>
                      </a:r>
                      <a:endParaRPr sz="6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040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KeyShot</a:t>
                      </a:r>
                      <a:endParaRPr/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$995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GPU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Windows, macOS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/>
                        <a:t>Standalone</a:t>
                      </a:r>
                      <a:endParaRPr sz="6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Lumion</a:t>
                      </a:r>
                      <a:endParaRPr/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$1,630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GPU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Windows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/>
                        <a:t>SketchUp, Autodesk Revit, ArchiCAD, Bentley, Allplan, Vectorworks, Rhinoceros, 3ds Max</a:t>
                      </a:r>
                      <a:endParaRPr sz="6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LuxCoreRender</a:t>
                      </a:r>
                      <a:endParaRPr/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Free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GPU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Windows, macOS, Linux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/>
                        <a:t>3ds Max, Blender, Carrara, Cinema 4D, DAZ Studio, Maya, Poser, SketchUp, XSI</a:t>
                      </a:r>
                      <a:endParaRPr sz="6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040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Marmoset Toolbag</a:t>
                      </a:r>
                      <a:endParaRPr/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$189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GPU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Windows, macOS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/>
                        <a:t>Standalone</a:t>
                      </a:r>
                      <a:endParaRPr sz="6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Maxwell Render</a:t>
                      </a:r>
                      <a:endParaRPr/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$520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CPU/GPU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Windows, macOS, Linux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/>
                        <a:t>3ds Max, ArchiCAD, Cinema 4D, formZ, Maya, Modo, Revit, Rhinoceros, SketchUp, SolidWorks</a:t>
                      </a:r>
                      <a:endParaRPr sz="6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615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Octane Render</a:t>
                      </a:r>
                      <a:endParaRPr/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$699/year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GPU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Windows, macOS, Linux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/>
                        <a:t>3ds Max, ArchiCAD, AutoCAD, Blender, Carrara, Cinema 4D, DAZ Studio, Houdini, Inventor, Lightwave, Maya, Modo, Nuke, Poser, Revit, Rhinoceros, SketchUp, Softimage</a:t>
                      </a:r>
                      <a:endParaRPr sz="6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199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Redshift</a:t>
                      </a:r>
                      <a:endParaRPr/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$500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GPU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Windows, macOS, Linux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/>
                        <a:t>3ds Max, Cinema 4D, Houdini, Maya, Softimage</a:t>
                      </a:r>
                      <a:endParaRPr sz="6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1040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RenderMan</a:t>
                      </a:r>
                      <a:endParaRPr/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$595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CPU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Windows, macOS, Linux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/>
                        <a:t>Blender, Houdini, Katana, Maya</a:t>
                      </a:r>
                      <a:endParaRPr sz="6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1040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Solidworks Visualize</a:t>
                      </a:r>
                      <a:endParaRPr/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$1,830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CPU/GPU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Windows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/>
                        <a:t>Standalone</a:t>
                      </a:r>
                      <a:endParaRPr sz="6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1040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Thea Render</a:t>
                      </a:r>
                      <a:endParaRPr/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$270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CPU/GPU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Windows, macOS, Linux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/>
                        <a:t>SketchUp, Cinema 4D, Rhino</a:t>
                      </a:r>
                      <a:endParaRPr sz="6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604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V-Ray</a:t>
                      </a:r>
                      <a:endParaRPr/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$350/year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CPU/GPU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Windows, macOS, Linux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/>
                        <a:t>3ds Max, Blender, Cinema 4D, Maya, Modo, Nuke, Revit, Rhinoceros, SketchUp, Unreal</a:t>
                      </a:r>
                      <a:endParaRPr sz="6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</a:tbl>
          </a:graphicData>
        </a:graphic>
      </p:graphicFrame>
      <p:sp>
        <p:nvSpPr>
          <p:cNvPr id="267" name="Google Shape;267;p22"/>
          <p:cNvSpPr/>
          <p:nvPr/>
        </p:nvSpPr>
        <p:spPr>
          <a:xfrm>
            <a:off x="4947139" y="5458516"/>
            <a:ext cx="3833446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sng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https://all3dp.com/1/best-3d-rendering-software/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US"/>
              <a:t>Batch Rendering e Rendering Farm</a:t>
            </a:r>
            <a:endParaRPr/>
          </a:p>
        </p:txBody>
      </p:sp>
      <p:sp>
        <p:nvSpPr>
          <p:cNvPr id="273" name="Google Shape;273;p23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700"/>
              <a:t>Distribui a tarefa em diversos computadores (cluster), usualmente o ganho é linear sendo que cada computador gera um quadro inteiro.</a:t>
            </a:r>
            <a:endParaRPr sz="1900"/>
          </a:p>
        </p:txBody>
      </p:sp>
      <p:pic>
        <p:nvPicPr>
          <p:cNvPr id="274" name="Google Shape;274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81367" y="2440779"/>
            <a:ext cx="2452688" cy="26431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US"/>
              <a:t>Toy Story 1 e 4</a:t>
            </a:r>
            <a:endParaRPr/>
          </a:p>
        </p:txBody>
      </p:sp>
      <p:sp>
        <p:nvSpPr>
          <p:cNvPr id="281" name="Google Shape;281;p2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pic>
        <p:nvPicPr>
          <p:cNvPr id="282" name="Google Shape;282;p24" descr="The Real Reason Andy Looks So Different in Toy Story 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7506" y="800833"/>
            <a:ext cx="4627571" cy="26030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24" descr="11 Curiosidades sobre “Toy Story 4”, que estreia este ano"/>
          <p:cNvPicPr preferRelativeResize="0"/>
          <p:nvPr/>
        </p:nvPicPr>
        <p:blipFill rotWithShape="1">
          <a:blip r:embed="rId4">
            <a:alphaModFix/>
          </a:blip>
          <a:srcRect t="14897"/>
          <a:stretch/>
        </p:blipFill>
        <p:spPr>
          <a:xfrm>
            <a:off x="3513981" y="2995246"/>
            <a:ext cx="5306667" cy="23709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US"/>
              <a:t>Pixar</a:t>
            </a:r>
            <a:endParaRPr/>
          </a:p>
        </p:txBody>
      </p:sp>
      <p:sp>
        <p:nvSpPr>
          <p:cNvPr id="290" name="Google Shape;290;p25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US" dirty="0"/>
              <a:t>In order to render "Toy Story," the animators had </a:t>
            </a:r>
            <a:r>
              <a:rPr lang="en-US" b="1" dirty="0"/>
              <a:t>117 computers running 24 hours a day</a:t>
            </a:r>
            <a:r>
              <a:rPr lang="en-US" dirty="0"/>
              <a:t>. </a:t>
            </a:r>
            <a:r>
              <a:rPr lang="en-US" b="1" dirty="0"/>
              <a:t>Each individual frame could take from 45 minutes to 30 hours to render</a:t>
            </a:r>
            <a:r>
              <a:rPr lang="en-US" dirty="0"/>
              <a:t>, depending on how complex. There were a total of 114,240 frames to render. Throughout the movie, there are over 77 minutes of animation spread across 1,561 shots. They had to invent a new software, called </a:t>
            </a:r>
            <a:r>
              <a:rPr lang="en-US" dirty="0" err="1"/>
              <a:t>Renderman</a:t>
            </a:r>
            <a:r>
              <a:rPr lang="en-US" dirty="0"/>
              <a:t>, to handle all this footage.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US" dirty="0"/>
              <a:t>According to producer Jonas Rivera, if they had to do that today, they could render "Toy Story" faster than you could watch the entire movie. However, </a:t>
            </a:r>
            <a:r>
              <a:rPr lang="en-US" b="1" dirty="0"/>
              <a:t>the complexity of "Toy Story 4" means it can take 60 to 160 hours to render one frame</a:t>
            </a:r>
            <a:r>
              <a:rPr lang="en-US" dirty="0"/>
              <a:t>.</a:t>
            </a:r>
            <a:endParaRPr dirty="0"/>
          </a:p>
        </p:txBody>
      </p:sp>
      <p:sp>
        <p:nvSpPr>
          <p:cNvPr id="291" name="Google Shape;291;p2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  <p:sp>
        <p:nvSpPr>
          <p:cNvPr id="292" name="Google Shape;292;p25"/>
          <p:cNvSpPr/>
          <p:nvPr/>
        </p:nvSpPr>
        <p:spPr>
          <a:xfrm>
            <a:off x="2157395" y="5304148"/>
            <a:ext cx="62265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u="sng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https://www.insider.com/pixars-animation-evolved-toy-story-2019-6</a:t>
            </a:r>
            <a:endParaRPr sz="11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2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Toy Story 3: The Game</a:t>
            </a:r>
            <a:endParaRPr/>
          </a:p>
        </p:txBody>
      </p:sp>
      <p:sp>
        <p:nvSpPr>
          <p:cNvPr id="299" name="Google Shape;299;p26"/>
          <p:cNvSpPr txBox="1">
            <a:spLocks noGrp="1"/>
          </p:cNvSpPr>
          <p:nvPr>
            <p:ph type="body" idx="1"/>
          </p:nvPr>
        </p:nvSpPr>
        <p:spPr>
          <a:xfrm>
            <a:off x="271425" y="838975"/>
            <a:ext cx="3709800" cy="902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US"/>
              <a:t>Taxa de quadros/segundo?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US"/>
              <a:t>FPS (Frames per second)</a:t>
            </a:r>
            <a:endParaRPr/>
          </a:p>
        </p:txBody>
      </p:sp>
      <p:sp>
        <p:nvSpPr>
          <p:cNvPr id="300" name="Google Shape;300;p2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  <p:pic>
        <p:nvPicPr>
          <p:cNvPr id="301" name="Google Shape;30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38275" y="838975"/>
            <a:ext cx="4642775" cy="2674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26"/>
          <p:cNvPicPr preferRelativeResize="0"/>
          <p:nvPr/>
        </p:nvPicPr>
        <p:blipFill rotWithShape="1">
          <a:blip r:embed="rId4">
            <a:alphaModFix/>
          </a:blip>
          <a:srcRect l="20149" t="8577" r="20340" b="8068"/>
          <a:stretch/>
        </p:blipFill>
        <p:spPr>
          <a:xfrm>
            <a:off x="7166750" y="595650"/>
            <a:ext cx="1345625" cy="1884850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26"/>
          <p:cNvSpPr txBox="1"/>
          <p:nvPr/>
        </p:nvSpPr>
        <p:spPr>
          <a:xfrm>
            <a:off x="331748" y="1655575"/>
            <a:ext cx="3709800" cy="18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14300" lvl="0" indent="-152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500"/>
              <a:buChar char="●"/>
            </a:pPr>
            <a:r>
              <a:rPr lang="en-US" sz="1500">
                <a:solidFill>
                  <a:srgbClr val="757575"/>
                </a:solidFill>
                <a:highlight>
                  <a:srgbClr val="FFFFFF"/>
                </a:highlight>
              </a:rPr>
              <a:t>abaixo de 20: Impraticável.</a:t>
            </a:r>
            <a:endParaRPr sz="1500">
              <a:solidFill>
                <a:srgbClr val="757575"/>
              </a:solidFill>
              <a:highlight>
                <a:srgbClr val="FFFFFF"/>
              </a:highlight>
            </a:endParaRPr>
          </a:p>
          <a:p>
            <a:pPr marL="114300" lvl="0" indent="-152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500"/>
              <a:buChar char="●"/>
            </a:pPr>
            <a:r>
              <a:rPr lang="en-US" sz="1500">
                <a:solidFill>
                  <a:srgbClr val="757575"/>
                </a:solidFill>
                <a:highlight>
                  <a:srgbClr val="FFFFFF"/>
                </a:highlight>
              </a:rPr>
              <a:t>20-30: percepção de descontinuidade.</a:t>
            </a:r>
            <a:endParaRPr sz="1500">
              <a:solidFill>
                <a:srgbClr val="757575"/>
              </a:solidFill>
              <a:highlight>
                <a:srgbClr val="FFFFFF"/>
              </a:highlight>
            </a:endParaRPr>
          </a:p>
          <a:p>
            <a:pPr marL="114300" lvl="0" indent="-152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500"/>
              <a:buChar char="●"/>
            </a:pPr>
            <a:r>
              <a:rPr lang="en-US" sz="1500">
                <a:solidFill>
                  <a:srgbClr val="757575"/>
                </a:solidFill>
                <a:highlight>
                  <a:srgbClr val="FFFFFF"/>
                </a:highlight>
              </a:rPr>
              <a:t>30-45: aceitável, mas ainda perceptível.</a:t>
            </a:r>
            <a:endParaRPr sz="1500">
              <a:solidFill>
                <a:srgbClr val="757575"/>
              </a:solidFill>
              <a:highlight>
                <a:srgbClr val="FFFFFF"/>
              </a:highlight>
            </a:endParaRPr>
          </a:p>
          <a:p>
            <a:pPr marL="114300" lvl="0" indent="-152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500"/>
              <a:buChar char="●"/>
            </a:pPr>
            <a:r>
              <a:rPr lang="en-US" sz="1500">
                <a:solidFill>
                  <a:srgbClr val="757575"/>
                </a:solidFill>
                <a:highlight>
                  <a:srgbClr val="FFFFFF"/>
                </a:highlight>
              </a:rPr>
              <a:t>45-60: suave e aceito como ideal</a:t>
            </a:r>
            <a:endParaRPr sz="1500">
              <a:solidFill>
                <a:srgbClr val="757575"/>
              </a:solidFill>
              <a:highlight>
                <a:srgbClr val="FFFFFF"/>
              </a:highlight>
            </a:endParaRPr>
          </a:p>
          <a:p>
            <a:pPr marL="114300" lvl="0" indent="-152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500"/>
              <a:buChar char="●"/>
            </a:pPr>
            <a:r>
              <a:rPr lang="en-US" sz="1500">
                <a:solidFill>
                  <a:srgbClr val="757575"/>
                </a:solidFill>
                <a:highlight>
                  <a:srgbClr val="FFFFFF"/>
                </a:highlight>
              </a:rPr>
              <a:t>+60: animações parecem naturais.</a:t>
            </a:r>
            <a:endParaRPr sz="1500">
              <a:solidFill>
                <a:srgbClr val="757575"/>
              </a:solidFill>
              <a:highlight>
                <a:srgbClr val="FFFFFF"/>
              </a:highlight>
            </a:endParaRPr>
          </a:p>
        </p:txBody>
      </p:sp>
      <p:sp>
        <p:nvSpPr>
          <p:cNvPr id="304" name="Google Shape;304;p26"/>
          <p:cNvSpPr txBox="1">
            <a:spLocks noGrp="1"/>
          </p:cNvSpPr>
          <p:nvPr>
            <p:ph type="body" idx="1"/>
          </p:nvPr>
        </p:nvSpPr>
        <p:spPr>
          <a:xfrm>
            <a:off x="271425" y="3691350"/>
            <a:ext cx="7034400" cy="902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US"/>
              <a:t>Quanto tempo para produzir o quadro?</a:t>
            </a:r>
            <a:endParaRPr/>
          </a:p>
        </p:txBody>
      </p:sp>
      <p:pic>
        <p:nvPicPr>
          <p:cNvPr id="305" name="Google Shape;305;p26" descr="{&quot;backgroundColorModified&quot;:null,&quot;code&quot;:&quot;$$T\\,=\\,\\frac{1}{f}$$&quot;,&quot;backgroundColor&quot;:&quot;#FFFFFF&quot;,&quot;type&quot;:&quot;$$&quot;,&quot;id&quot;:&quot;1&quot;,&quot;aid&quot;:null,&quot;font&quot;:{&quot;family&quot;:&quot;Arial&quot;,&quot;color&quot;:&quot;#000000&quot;,&quot;size&quot;:12},&quot;ts&quot;:1629121810233,&quot;cs&quot;:&quot;7kZBBH3vWPLGyzsSKbAlkA==&quot;,&quot;size&quot;:{&quot;width&quot;:60.5,&quot;height&quot;:42}}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4900" y="4350300"/>
            <a:ext cx="1075150" cy="746375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26"/>
          <p:cNvSpPr txBox="1"/>
          <p:nvPr/>
        </p:nvSpPr>
        <p:spPr>
          <a:xfrm>
            <a:off x="2443373" y="4192488"/>
            <a:ext cx="3709800" cy="12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14300" lvl="0" indent="-152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500"/>
              <a:buChar char="●"/>
            </a:pPr>
            <a:r>
              <a:rPr lang="en-US" sz="1500">
                <a:solidFill>
                  <a:srgbClr val="757575"/>
                </a:solidFill>
                <a:highlight>
                  <a:srgbClr val="FFFFFF"/>
                </a:highlight>
              </a:rPr>
              <a:t>20: 0,05 segundos</a:t>
            </a:r>
            <a:endParaRPr sz="1500">
              <a:solidFill>
                <a:srgbClr val="757575"/>
              </a:solidFill>
              <a:highlight>
                <a:srgbClr val="FFFFFF"/>
              </a:highlight>
            </a:endParaRPr>
          </a:p>
          <a:p>
            <a:pPr marL="114300" lvl="0" indent="-152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500"/>
              <a:buChar char="●"/>
            </a:pPr>
            <a:r>
              <a:rPr lang="en-US" sz="1500">
                <a:solidFill>
                  <a:srgbClr val="757575"/>
                </a:solidFill>
                <a:highlight>
                  <a:srgbClr val="FFFFFF"/>
                </a:highlight>
              </a:rPr>
              <a:t>40: 0,025 segundo</a:t>
            </a:r>
            <a:endParaRPr sz="1500">
              <a:solidFill>
                <a:srgbClr val="757575"/>
              </a:solidFill>
              <a:highlight>
                <a:srgbClr val="FFFFFF"/>
              </a:highlight>
            </a:endParaRPr>
          </a:p>
          <a:p>
            <a:pPr marL="114300" lvl="0" indent="-152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500"/>
              <a:buChar char="●"/>
            </a:pPr>
            <a:r>
              <a:rPr lang="en-US" sz="1500">
                <a:solidFill>
                  <a:srgbClr val="757575"/>
                </a:solidFill>
                <a:highlight>
                  <a:srgbClr val="FFFFFF"/>
                </a:highlight>
              </a:rPr>
              <a:t>60: ~0,016 segundos</a:t>
            </a:r>
            <a:endParaRPr sz="1500">
              <a:solidFill>
                <a:srgbClr val="757575"/>
              </a:solidFill>
              <a:highlight>
                <a:srgbClr val="FFFFFF"/>
              </a:highlight>
            </a:endParaRPr>
          </a:p>
          <a:p>
            <a:pPr marL="114300" lvl="0" indent="-152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500"/>
              <a:buChar char="●"/>
            </a:pPr>
            <a:r>
              <a:rPr lang="en-US" sz="1500">
                <a:solidFill>
                  <a:srgbClr val="757575"/>
                </a:solidFill>
                <a:highlight>
                  <a:srgbClr val="FFFFFF"/>
                </a:highlight>
              </a:rPr>
              <a:t>120: ~0,0083 segundos</a:t>
            </a:r>
            <a:endParaRPr sz="1500">
              <a:solidFill>
                <a:srgbClr val="757575"/>
              </a:solidFill>
              <a:highlight>
                <a:srgbClr val="FFFFFF"/>
              </a:highlight>
            </a:endParaRPr>
          </a:p>
        </p:txBody>
      </p:sp>
      <p:sp>
        <p:nvSpPr>
          <p:cNvPr id="307" name="Google Shape;307;p26"/>
          <p:cNvSpPr txBox="1"/>
          <p:nvPr/>
        </p:nvSpPr>
        <p:spPr>
          <a:xfrm>
            <a:off x="4991175" y="5005700"/>
            <a:ext cx="3000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</a:rPr>
              <a:t>* sem contar outros atrasos que acontecem em qualquer sistema.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Transformações</a:t>
            </a:r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1"/>
          </p:nvPr>
        </p:nvSpPr>
        <p:spPr>
          <a:xfrm>
            <a:off x="390548" y="838984"/>
            <a:ext cx="1811100" cy="555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Rotação</a:t>
            </a:r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15</a:t>
            </a:fld>
            <a:endParaRPr/>
          </a:p>
        </p:txBody>
      </p:sp>
      <p:pic>
        <p:nvPicPr>
          <p:cNvPr id="6" name="Picture 5" descr="A glass with a candle in it&#10;&#10;Description automatically generated with low confidence">
            <a:extLst>
              <a:ext uri="{FF2B5EF4-FFF2-40B4-BE49-F238E27FC236}">
                <a16:creationId xmlns:a16="http://schemas.microsoft.com/office/drawing/2014/main" id="{2EFEC79A-0BAE-496B-DA7E-C0D6E5D3A2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1953" y="2363964"/>
            <a:ext cx="1899783" cy="1899783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AC19BA84-516C-9959-1732-54CDCE9C1A57}"/>
              </a:ext>
            </a:extLst>
          </p:cNvPr>
          <p:cNvGrpSpPr/>
          <p:nvPr/>
        </p:nvGrpSpPr>
        <p:grpSpPr>
          <a:xfrm>
            <a:off x="3969691" y="2363963"/>
            <a:ext cx="3799566" cy="3799566"/>
            <a:chOff x="3969691" y="2363963"/>
            <a:chExt cx="3799566" cy="3799566"/>
          </a:xfrm>
        </p:grpSpPr>
        <p:pic>
          <p:nvPicPr>
            <p:cNvPr id="7" name="Picture 6" descr="A glass with a candle in it&#10;&#10;Description automatically generated with low confidence">
              <a:extLst>
                <a:ext uri="{FF2B5EF4-FFF2-40B4-BE49-F238E27FC236}">
                  <a16:creationId xmlns:a16="http://schemas.microsoft.com/office/drawing/2014/main" id="{F1860032-FC8C-D3E3-5378-F801C8D2DB0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69474" y="2363963"/>
              <a:ext cx="1899783" cy="1899783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2DE899A-5491-8A1C-4268-D93D954F03B1}"/>
                </a:ext>
              </a:extLst>
            </p:cNvPr>
            <p:cNvSpPr/>
            <p:nvPr/>
          </p:nvSpPr>
          <p:spPr>
            <a:xfrm>
              <a:off x="3969691" y="4263746"/>
              <a:ext cx="1899783" cy="189978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658091F2-C52B-B96B-AEAF-2797CC5E1184}"/>
              </a:ext>
            </a:extLst>
          </p:cNvPr>
          <p:cNvGrpSpPr/>
          <p:nvPr/>
        </p:nvGrpSpPr>
        <p:grpSpPr>
          <a:xfrm>
            <a:off x="678730" y="1690216"/>
            <a:ext cx="2988297" cy="2823017"/>
            <a:chOff x="678730" y="1690216"/>
            <a:chExt cx="2988297" cy="2823017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426D8364-C597-09A9-3BAE-1F514BFCC516}"/>
                </a:ext>
              </a:extLst>
            </p:cNvPr>
            <p:cNvCxnSpPr/>
            <p:nvPr/>
          </p:nvCxnSpPr>
          <p:spPr>
            <a:xfrm>
              <a:off x="678730" y="4263747"/>
              <a:ext cx="2988297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5673A45F-4A02-43CB-2BAB-37727B83FE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31953" y="1690216"/>
              <a:ext cx="0" cy="282301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ACC4854F-6154-5ACE-8391-CCABE5C149AD}"/>
              </a:ext>
            </a:extLst>
          </p:cNvPr>
          <p:cNvSpPr txBox="1"/>
          <p:nvPr/>
        </p:nvSpPr>
        <p:spPr>
          <a:xfrm>
            <a:off x="5814917" y="4581355"/>
            <a:ext cx="20088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dirty="0"/>
              <a:t>Rotação de  45º 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956BDEB-682F-323B-5566-EAA732B38D0F}"/>
              </a:ext>
            </a:extLst>
          </p:cNvPr>
          <p:cNvGrpSpPr/>
          <p:nvPr/>
        </p:nvGrpSpPr>
        <p:grpSpPr>
          <a:xfrm rot="18904839">
            <a:off x="5197039" y="1691748"/>
            <a:ext cx="2298543" cy="2845142"/>
            <a:chOff x="5869474" y="2363963"/>
            <a:chExt cx="2298543" cy="2845142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3D07DED-2185-EBF8-D680-A26B80AD280C}"/>
                </a:ext>
              </a:extLst>
            </p:cNvPr>
            <p:cNvSpPr/>
            <p:nvPr/>
          </p:nvSpPr>
          <p:spPr>
            <a:xfrm rot="2695161">
              <a:off x="6268234" y="3309322"/>
              <a:ext cx="1899783" cy="189978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6" name="Picture 15" descr="A glass with a candle in it&#10;&#10;Description automatically generated with low confidence">
              <a:extLst>
                <a:ext uri="{FF2B5EF4-FFF2-40B4-BE49-F238E27FC236}">
                  <a16:creationId xmlns:a16="http://schemas.microsoft.com/office/drawing/2014/main" id="{C26583C1-5493-0C6B-8445-5724149A8EA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69474" y="2363963"/>
              <a:ext cx="1899783" cy="1899783"/>
            </a:xfrm>
            <a:prstGeom prst="rect">
              <a:avLst/>
            </a:prstGeom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225C6A43-A56D-09F5-3BB1-724259D6E933}"/>
              </a:ext>
            </a:extLst>
          </p:cNvPr>
          <p:cNvGrpSpPr/>
          <p:nvPr/>
        </p:nvGrpSpPr>
        <p:grpSpPr>
          <a:xfrm>
            <a:off x="5524075" y="1690215"/>
            <a:ext cx="2988297" cy="2823017"/>
            <a:chOff x="5524075" y="1690215"/>
            <a:chExt cx="2988297" cy="2823017"/>
          </a:xfrm>
        </p:grpSpPr>
        <p:cxnSp>
          <p:nvCxnSpPr>
            <p:cNvPr id="2" name="Straight Arrow Connector 1">
              <a:extLst>
                <a:ext uri="{FF2B5EF4-FFF2-40B4-BE49-F238E27FC236}">
                  <a16:creationId xmlns:a16="http://schemas.microsoft.com/office/drawing/2014/main" id="{81C1D8B6-493C-381C-CDB3-DEA774C6D73E}"/>
                </a:ext>
              </a:extLst>
            </p:cNvPr>
            <p:cNvCxnSpPr/>
            <p:nvPr/>
          </p:nvCxnSpPr>
          <p:spPr>
            <a:xfrm>
              <a:off x="5524075" y="4263746"/>
              <a:ext cx="2988297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267ED3C0-23F6-ACBD-DACA-1830BA703C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77298" y="1690215"/>
              <a:ext cx="0" cy="282301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45189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-2700000">
                                      <p:cBhvr>
                                        <p:cTn id="15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Transformações</a:t>
            </a:r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1"/>
          </p:nvPr>
        </p:nvSpPr>
        <p:spPr>
          <a:xfrm>
            <a:off x="390548" y="838984"/>
            <a:ext cx="1811100" cy="555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dirty="0"/>
              <a:t>Translação</a:t>
            </a:r>
          </a:p>
        </p:txBody>
      </p:sp>
      <p:sp>
        <p:nvSpPr>
          <p:cNvPr id="40" name="Google Shape;40;p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16</a:t>
            </a:fld>
            <a:endParaRPr/>
          </a:p>
        </p:txBody>
      </p:sp>
      <p:pic>
        <p:nvPicPr>
          <p:cNvPr id="6" name="Picture 5" descr="A glass with a candle in it&#10;&#10;Description automatically generated with low confidence">
            <a:extLst>
              <a:ext uri="{FF2B5EF4-FFF2-40B4-BE49-F238E27FC236}">
                <a16:creationId xmlns:a16="http://schemas.microsoft.com/office/drawing/2014/main" id="{2EFEC79A-0BAE-496B-DA7E-C0D6E5D3A2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1953" y="2363964"/>
            <a:ext cx="1899783" cy="1899783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AC19BA84-516C-9959-1732-54CDCE9C1A57}"/>
              </a:ext>
            </a:extLst>
          </p:cNvPr>
          <p:cNvGrpSpPr/>
          <p:nvPr/>
        </p:nvGrpSpPr>
        <p:grpSpPr>
          <a:xfrm>
            <a:off x="3969691" y="2363963"/>
            <a:ext cx="3799566" cy="3799566"/>
            <a:chOff x="3969691" y="2363963"/>
            <a:chExt cx="3799566" cy="3799566"/>
          </a:xfrm>
        </p:grpSpPr>
        <p:pic>
          <p:nvPicPr>
            <p:cNvPr id="7" name="Picture 6" descr="A glass with a candle in it&#10;&#10;Description automatically generated with low confidence">
              <a:extLst>
                <a:ext uri="{FF2B5EF4-FFF2-40B4-BE49-F238E27FC236}">
                  <a16:creationId xmlns:a16="http://schemas.microsoft.com/office/drawing/2014/main" id="{F1860032-FC8C-D3E3-5378-F801C8D2DB0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69474" y="2363963"/>
              <a:ext cx="1899783" cy="1899783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2DE899A-5491-8A1C-4268-D93D954F03B1}"/>
                </a:ext>
              </a:extLst>
            </p:cNvPr>
            <p:cNvSpPr/>
            <p:nvPr/>
          </p:nvSpPr>
          <p:spPr>
            <a:xfrm>
              <a:off x="3969691" y="4263746"/>
              <a:ext cx="1899783" cy="189978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658091F2-C52B-B96B-AEAF-2797CC5E1184}"/>
              </a:ext>
            </a:extLst>
          </p:cNvPr>
          <p:cNvGrpSpPr/>
          <p:nvPr/>
        </p:nvGrpSpPr>
        <p:grpSpPr>
          <a:xfrm>
            <a:off x="678730" y="1690216"/>
            <a:ext cx="2988297" cy="2823017"/>
            <a:chOff x="678730" y="1690216"/>
            <a:chExt cx="2988297" cy="2823017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426D8364-C597-09A9-3BAE-1F514BFCC516}"/>
                </a:ext>
              </a:extLst>
            </p:cNvPr>
            <p:cNvCxnSpPr/>
            <p:nvPr/>
          </p:nvCxnSpPr>
          <p:spPr>
            <a:xfrm>
              <a:off x="678730" y="4263747"/>
              <a:ext cx="2988297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5673A45F-4A02-43CB-2BAB-37727B83FE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31953" y="1690216"/>
              <a:ext cx="0" cy="282301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ACC4854F-6154-5ACE-8391-CCABE5C149AD}"/>
              </a:ext>
            </a:extLst>
          </p:cNvPr>
          <p:cNvSpPr txBox="1"/>
          <p:nvPr/>
        </p:nvSpPr>
        <p:spPr>
          <a:xfrm>
            <a:off x="5814917" y="4581355"/>
            <a:ext cx="20088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dirty="0"/>
              <a:t>Translação (1,1)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25C6A43-A56D-09F5-3BB1-724259D6E933}"/>
              </a:ext>
            </a:extLst>
          </p:cNvPr>
          <p:cNvGrpSpPr/>
          <p:nvPr/>
        </p:nvGrpSpPr>
        <p:grpSpPr>
          <a:xfrm>
            <a:off x="5524075" y="1690215"/>
            <a:ext cx="2988297" cy="2823017"/>
            <a:chOff x="5524075" y="1690215"/>
            <a:chExt cx="2988297" cy="2823017"/>
          </a:xfrm>
        </p:grpSpPr>
        <p:cxnSp>
          <p:nvCxnSpPr>
            <p:cNvPr id="2" name="Straight Arrow Connector 1">
              <a:extLst>
                <a:ext uri="{FF2B5EF4-FFF2-40B4-BE49-F238E27FC236}">
                  <a16:creationId xmlns:a16="http://schemas.microsoft.com/office/drawing/2014/main" id="{81C1D8B6-493C-381C-CDB3-DEA774C6D73E}"/>
                </a:ext>
              </a:extLst>
            </p:cNvPr>
            <p:cNvCxnSpPr/>
            <p:nvPr/>
          </p:nvCxnSpPr>
          <p:spPr>
            <a:xfrm>
              <a:off x="5524075" y="4263746"/>
              <a:ext cx="2988297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267ED3C0-23F6-ACBD-DACA-1830BA703C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77298" y="1690215"/>
              <a:ext cx="0" cy="282301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B9323956-EE87-21A9-7816-392AE1A6FA07}"/>
              </a:ext>
            </a:extLst>
          </p:cNvPr>
          <p:cNvGrpSpPr/>
          <p:nvPr/>
        </p:nvGrpSpPr>
        <p:grpSpPr>
          <a:xfrm>
            <a:off x="5903183" y="1849055"/>
            <a:ext cx="2422679" cy="2397490"/>
            <a:chOff x="5910617" y="1841621"/>
            <a:chExt cx="2422679" cy="239749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9819F16-FB9A-FEF3-84D4-502E21BCCF73}"/>
                </a:ext>
              </a:extLst>
            </p:cNvPr>
            <p:cNvSpPr/>
            <p:nvPr/>
          </p:nvSpPr>
          <p:spPr>
            <a:xfrm>
              <a:off x="5910617" y="2339328"/>
              <a:ext cx="1899783" cy="189978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4" name="Picture 13" descr="A glass with a candle in it&#10;&#10;Description automatically generated with low confidence">
              <a:extLst>
                <a:ext uri="{FF2B5EF4-FFF2-40B4-BE49-F238E27FC236}">
                  <a16:creationId xmlns:a16="http://schemas.microsoft.com/office/drawing/2014/main" id="{443B1451-535F-2A17-3B2E-EE49CD0D8B8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33513" y="1841621"/>
              <a:ext cx="1899783" cy="189978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76915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-1.11111E-6 L 0.06094 -0.09028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38" y="-45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Transformações</a:t>
            </a:r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1"/>
          </p:nvPr>
        </p:nvSpPr>
        <p:spPr>
          <a:xfrm>
            <a:off x="390548" y="838984"/>
            <a:ext cx="1811100" cy="555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dirty="0"/>
              <a:t>Reflexão</a:t>
            </a:r>
          </a:p>
        </p:txBody>
      </p:sp>
      <p:sp>
        <p:nvSpPr>
          <p:cNvPr id="40" name="Google Shape;40;p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17</a:t>
            </a:fld>
            <a:endParaRPr/>
          </a:p>
        </p:txBody>
      </p:sp>
      <p:pic>
        <p:nvPicPr>
          <p:cNvPr id="6" name="Picture 5" descr="A glass with a candle in it&#10;&#10;Description automatically generated with low confidence">
            <a:extLst>
              <a:ext uri="{FF2B5EF4-FFF2-40B4-BE49-F238E27FC236}">
                <a16:creationId xmlns:a16="http://schemas.microsoft.com/office/drawing/2014/main" id="{2EFEC79A-0BAE-496B-DA7E-C0D6E5D3A2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1953" y="2363964"/>
            <a:ext cx="1899783" cy="1899783"/>
          </a:xfrm>
          <a:prstGeom prst="rect">
            <a:avLst/>
          </a:prstGeom>
        </p:spPr>
      </p:pic>
      <p:pic>
        <p:nvPicPr>
          <p:cNvPr id="7" name="Picture 6" descr="A glass with a candle in it&#10;&#10;Description automatically generated with low confidence">
            <a:extLst>
              <a:ext uri="{FF2B5EF4-FFF2-40B4-BE49-F238E27FC236}">
                <a16:creationId xmlns:a16="http://schemas.microsoft.com/office/drawing/2014/main" id="{F1860032-FC8C-D3E3-5378-F801C8D2DB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4290205" y="2354536"/>
            <a:ext cx="1899782" cy="1899783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658091F2-C52B-B96B-AEAF-2797CC5E1184}"/>
              </a:ext>
            </a:extLst>
          </p:cNvPr>
          <p:cNvGrpSpPr/>
          <p:nvPr/>
        </p:nvGrpSpPr>
        <p:grpSpPr>
          <a:xfrm>
            <a:off x="678730" y="1690216"/>
            <a:ext cx="2988297" cy="2823017"/>
            <a:chOff x="678730" y="1690216"/>
            <a:chExt cx="2988297" cy="2823017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426D8364-C597-09A9-3BAE-1F514BFCC516}"/>
                </a:ext>
              </a:extLst>
            </p:cNvPr>
            <p:cNvCxnSpPr/>
            <p:nvPr/>
          </p:nvCxnSpPr>
          <p:spPr>
            <a:xfrm>
              <a:off x="678730" y="4263747"/>
              <a:ext cx="2988297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5673A45F-4A02-43CB-2BAB-37727B83FE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31953" y="1690216"/>
              <a:ext cx="0" cy="282301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ACC4854F-6154-5ACE-8391-CCABE5C149AD}"/>
              </a:ext>
            </a:extLst>
          </p:cNvPr>
          <p:cNvSpPr txBox="1"/>
          <p:nvPr/>
        </p:nvSpPr>
        <p:spPr>
          <a:xfrm>
            <a:off x="6135429" y="4581355"/>
            <a:ext cx="20088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dirty="0"/>
              <a:t>Reflexão em </a:t>
            </a:r>
            <a:r>
              <a:rPr lang="pt-BR" sz="1800" b="1" dirty="0" err="1"/>
              <a:t>X</a:t>
            </a:r>
            <a:endParaRPr lang="pt-BR" sz="1800" b="1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25C6A43-A56D-09F5-3BB1-724259D6E933}"/>
              </a:ext>
            </a:extLst>
          </p:cNvPr>
          <p:cNvGrpSpPr/>
          <p:nvPr/>
        </p:nvGrpSpPr>
        <p:grpSpPr>
          <a:xfrm>
            <a:off x="4062953" y="1690215"/>
            <a:ext cx="4468273" cy="2823017"/>
            <a:chOff x="3742441" y="1690215"/>
            <a:chExt cx="4468273" cy="2823017"/>
          </a:xfrm>
        </p:grpSpPr>
        <p:cxnSp>
          <p:nvCxnSpPr>
            <p:cNvPr id="2" name="Straight Arrow Connector 1">
              <a:extLst>
                <a:ext uri="{FF2B5EF4-FFF2-40B4-BE49-F238E27FC236}">
                  <a16:creationId xmlns:a16="http://schemas.microsoft.com/office/drawing/2014/main" id="{81C1D8B6-493C-381C-CDB3-DEA774C6D73E}"/>
                </a:ext>
              </a:extLst>
            </p:cNvPr>
            <p:cNvCxnSpPr>
              <a:cxnSpLocks/>
            </p:cNvCxnSpPr>
            <p:nvPr/>
          </p:nvCxnSpPr>
          <p:spPr>
            <a:xfrm>
              <a:off x="3742441" y="4263746"/>
              <a:ext cx="4468273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267ED3C0-23F6-ACBD-DACA-1830BA703C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77298" y="1690215"/>
              <a:ext cx="0" cy="282301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3" name="Picture 12" descr="A glass with a candle in it&#10;&#10;Description automatically generated with low confidence">
            <a:extLst>
              <a:ext uri="{FF2B5EF4-FFF2-40B4-BE49-F238E27FC236}">
                <a16:creationId xmlns:a16="http://schemas.microsoft.com/office/drawing/2014/main" id="{4BE3824A-A1BC-75F9-3B97-9E6EE6FC4A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5061" y="2354536"/>
            <a:ext cx="1899783" cy="1899783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93F35302-DF68-F871-FF46-3AEEC576973E}"/>
              </a:ext>
            </a:extLst>
          </p:cNvPr>
          <p:cNvSpPr/>
          <p:nvPr/>
        </p:nvSpPr>
        <p:spPr>
          <a:xfrm>
            <a:off x="6213457" y="2345109"/>
            <a:ext cx="1899783" cy="18997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31993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Transformações</a:t>
            </a:r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1"/>
          </p:nvPr>
        </p:nvSpPr>
        <p:spPr>
          <a:xfrm>
            <a:off x="390547" y="838984"/>
            <a:ext cx="3964635" cy="555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dirty="0"/>
              <a:t>Escala Uniforme</a:t>
            </a:r>
          </a:p>
        </p:txBody>
      </p:sp>
      <p:sp>
        <p:nvSpPr>
          <p:cNvPr id="40" name="Google Shape;40;p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18</a:t>
            </a:fld>
            <a:endParaRPr/>
          </a:p>
        </p:txBody>
      </p:sp>
      <p:pic>
        <p:nvPicPr>
          <p:cNvPr id="6" name="Picture 5" descr="A glass with a candle in it&#10;&#10;Description automatically generated with low confidence">
            <a:extLst>
              <a:ext uri="{FF2B5EF4-FFF2-40B4-BE49-F238E27FC236}">
                <a16:creationId xmlns:a16="http://schemas.microsoft.com/office/drawing/2014/main" id="{2EFEC79A-0BAE-496B-DA7E-C0D6E5D3A2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1953" y="2363964"/>
            <a:ext cx="1899783" cy="1899783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AC19BA84-516C-9959-1732-54CDCE9C1A57}"/>
              </a:ext>
            </a:extLst>
          </p:cNvPr>
          <p:cNvGrpSpPr/>
          <p:nvPr/>
        </p:nvGrpSpPr>
        <p:grpSpPr>
          <a:xfrm>
            <a:off x="3969691" y="2363963"/>
            <a:ext cx="3799566" cy="3799566"/>
            <a:chOff x="3969691" y="2363963"/>
            <a:chExt cx="3799566" cy="3799566"/>
          </a:xfrm>
        </p:grpSpPr>
        <p:pic>
          <p:nvPicPr>
            <p:cNvPr id="7" name="Picture 6" descr="A glass with a candle in it&#10;&#10;Description automatically generated with low confidence">
              <a:extLst>
                <a:ext uri="{FF2B5EF4-FFF2-40B4-BE49-F238E27FC236}">
                  <a16:creationId xmlns:a16="http://schemas.microsoft.com/office/drawing/2014/main" id="{F1860032-FC8C-D3E3-5378-F801C8D2DB0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69474" y="2363963"/>
              <a:ext cx="1899783" cy="1899783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2DE899A-5491-8A1C-4268-D93D954F03B1}"/>
                </a:ext>
              </a:extLst>
            </p:cNvPr>
            <p:cNvSpPr/>
            <p:nvPr/>
          </p:nvSpPr>
          <p:spPr>
            <a:xfrm>
              <a:off x="3969691" y="4263746"/>
              <a:ext cx="1899783" cy="189978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658091F2-C52B-B96B-AEAF-2797CC5E1184}"/>
              </a:ext>
            </a:extLst>
          </p:cNvPr>
          <p:cNvGrpSpPr/>
          <p:nvPr/>
        </p:nvGrpSpPr>
        <p:grpSpPr>
          <a:xfrm>
            <a:off x="678730" y="1690216"/>
            <a:ext cx="2988297" cy="2823017"/>
            <a:chOff x="678730" y="1690216"/>
            <a:chExt cx="2988297" cy="2823017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426D8364-C597-09A9-3BAE-1F514BFCC516}"/>
                </a:ext>
              </a:extLst>
            </p:cNvPr>
            <p:cNvCxnSpPr/>
            <p:nvPr/>
          </p:nvCxnSpPr>
          <p:spPr>
            <a:xfrm>
              <a:off x="678730" y="4263747"/>
              <a:ext cx="2988297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5673A45F-4A02-43CB-2BAB-37727B83FE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31953" y="1690216"/>
              <a:ext cx="0" cy="282301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ACC4854F-6154-5ACE-8391-CCABE5C149AD}"/>
              </a:ext>
            </a:extLst>
          </p:cNvPr>
          <p:cNvSpPr txBox="1"/>
          <p:nvPr/>
        </p:nvSpPr>
        <p:spPr>
          <a:xfrm>
            <a:off x="5814917" y="4581355"/>
            <a:ext cx="20088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dirty="0"/>
              <a:t>Escala (0.5, 0.5)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25C6A43-A56D-09F5-3BB1-724259D6E933}"/>
              </a:ext>
            </a:extLst>
          </p:cNvPr>
          <p:cNvGrpSpPr/>
          <p:nvPr/>
        </p:nvGrpSpPr>
        <p:grpSpPr>
          <a:xfrm>
            <a:off x="5524075" y="1690215"/>
            <a:ext cx="2988297" cy="2823017"/>
            <a:chOff x="5524075" y="1690215"/>
            <a:chExt cx="2988297" cy="2823017"/>
          </a:xfrm>
        </p:grpSpPr>
        <p:cxnSp>
          <p:nvCxnSpPr>
            <p:cNvPr id="2" name="Straight Arrow Connector 1">
              <a:extLst>
                <a:ext uri="{FF2B5EF4-FFF2-40B4-BE49-F238E27FC236}">
                  <a16:creationId xmlns:a16="http://schemas.microsoft.com/office/drawing/2014/main" id="{81C1D8B6-493C-381C-CDB3-DEA774C6D73E}"/>
                </a:ext>
              </a:extLst>
            </p:cNvPr>
            <p:cNvCxnSpPr/>
            <p:nvPr/>
          </p:nvCxnSpPr>
          <p:spPr>
            <a:xfrm>
              <a:off x="5524075" y="4263746"/>
              <a:ext cx="2988297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267ED3C0-23F6-ACBD-DACA-1830BA703C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77298" y="1690215"/>
              <a:ext cx="0" cy="282301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B62AA759-5311-5682-FE08-2BC5ED6AEB92}"/>
              </a:ext>
            </a:extLst>
          </p:cNvPr>
          <p:cNvGrpSpPr/>
          <p:nvPr/>
        </p:nvGrpSpPr>
        <p:grpSpPr>
          <a:xfrm>
            <a:off x="5903183" y="2346762"/>
            <a:ext cx="1899783" cy="1899783"/>
            <a:chOff x="5910617" y="2339328"/>
            <a:chExt cx="1899783" cy="1899783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81594A1-0A05-1DF3-DF9B-C7B698485FF0}"/>
                </a:ext>
              </a:extLst>
            </p:cNvPr>
            <p:cNvSpPr/>
            <p:nvPr/>
          </p:nvSpPr>
          <p:spPr>
            <a:xfrm>
              <a:off x="5910617" y="2339328"/>
              <a:ext cx="1899783" cy="189978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4" name="Picture 13" descr="A glass with a candle in it&#10;&#10;Description automatically generated with low confidence">
              <a:extLst>
                <a:ext uri="{FF2B5EF4-FFF2-40B4-BE49-F238E27FC236}">
                  <a16:creationId xmlns:a16="http://schemas.microsoft.com/office/drawing/2014/main" id="{6227D390-DBEB-3D22-B50B-6B310336A24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10617" y="3302891"/>
              <a:ext cx="936219" cy="9362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65076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5" dur="2000" fill="hold"/>
                                        <p:tgtEl>
                                          <p:spTgt spid="9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Transformações</a:t>
            </a:r>
            <a:endParaRPr dirty="0"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1"/>
          </p:nvPr>
        </p:nvSpPr>
        <p:spPr>
          <a:xfrm>
            <a:off x="390547" y="838984"/>
            <a:ext cx="3964635" cy="555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dirty="0"/>
              <a:t>Escala Assimétrica</a:t>
            </a:r>
          </a:p>
        </p:txBody>
      </p:sp>
      <p:sp>
        <p:nvSpPr>
          <p:cNvPr id="40" name="Google Shape;40;p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19</a:t>
            </a:fld>
            <a:endParaRPr/>
          </a:p>
        </p:txBody>
      </p:sp>
      <p:pic>
        <p:nvPicPr>
          <p:cNvPr id="6" name="Picture 5" descr="A glass with a candle in it&#10;&#10;Description automatically generated with low confidence">
            <a:extLst>
              <a:ext uri="{FF2B5EF4-FFF2-40B4-BE49-F238E27FC236}">
                <a16:creationId xmlns:a16="http://schemas.microsoft.com/office/drawing/2014/main" id="{2EFEC79A-0BAE-496B-DA7E-C0D6E5D3A2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1953" y="2363964"/>
            <a:ext cx="1899783" cy="1899783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AC19BA84-516C-9959-1732-54CDCE9C1A57}"/>
              </a:ext>
            </a:extLst>
          </p:cNvPr>
          <p:cNvGrpSpPr/>
          <p:nvPr/>
        </p:nvGrpSpPr>
        <p:grpSpPr>
          <a:xfrm>
            <a:off x="3969691" y="2363963"/>
            <a:ext cx="3799566" cy="3799566"/>
            <a:chOff x="3969691" y="2363963"/>
            <a:chExt cx="3799566" cy="3799566"/>
          </a:xfrm>
        </p:grpSpPr>
        <p:pic>
          <p:nvPicPr>
            <p:cNvPr id="7" name="Picture 6" descr="A glass with a candle in it&#10;&#10;Description automatically generated with low confidence">
              <a:extLst>
                <a:ext uri="{FF2B5EF4-FFF2-40B4-BE49-F238E27FC236}">
                  <a16:creationId xmlns:a16="http://schemas.microsoft.com/office/drawing/2014/main" id="{F1860032-FC8C-D3E3-5378-F801C8D2DB0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69474" y="2363963"/>
              <a:ext cx="1899783" cy="1899783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2DE899A-5491-8A1C-4268-D93D954F03B1}"/>
                </a:ext>
              </a:extLst>
            </p:cNvPr>
            <p:cNvSpPr/>
            <p:nvPr/>
          </p:nvSpPr>
          <p:spPr>
            <a:xfrm>
              <a:off x="3969691" y="4263746"/>
              <a:ext cx="1899783" cy="189978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658091F2-C52B-B96B-AEAF-2797CC5E1184}"/>
              </a:ext>
            </a:extLst>
          </p:cNvPr>
          <p:cNvGrpSpPr/>
          <p:nvPr/>
        </p:nvGrpSpPr>
        <p:grpSpPr>
          <a:xfrm>
            <a:off x="678730" y="1690216"/>
            <a:ext cx="2988297" cy="2823017"/>
            <a:chOff x="678730" y="1690216"/>
            <a:chExt cx="2988297" cy="2823017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426D8364-C597-09A9-3BAE-1F514BFCC516}"/>
                </a:ext>
              </a:extLst>
            </p:cNvPr>
            <p:cNvCxnSpPr/>
            <p:nvPr/>
          </p:nvCxnSpPr>
          <p:spPr>
            <a:xfrm>
              <a:off x="678730" y="4263747"/>
              <a:ext cx="2988297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5673A45F-4A02-43CB-2BAB-37727B83FE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31953" y="1690216"/>
              <a:ext cx="0" cy="282301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ACC4854F-6154-5ACE-8391-CCABE5C149AD}"/>
              </a:ext>
            </a:extLst>
          </p:cNvPr>
          <p:cNvSpPr txBox="1"/>
          <p:nvPr/>
        </p:nvSpPr>
        <p:spPr>
          <a:xfrm>
            <a:off x="5814917" y="4581355"/>
            <a:ext cx="20088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dirty="0"/>
              <a:t>Escala (0.5, 1.0)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25C6A43-A56D-09F5-3BB1-724259D6E933}"/>
              </a:ext>
            </a:extLst>
          </p:cNvPr>
          <p:cNvGrpSpPr/>
          <p:nvPr/>
        </p:nvGrpSpPr>
        <p:grpSpPr>
          <a:xfrm>
            <a:off x="5524075" y="1690215"/>
            <a:ext cx="2988297" cy="2823017"/>
            <a:chOff x="5524075" y="1690215"/>
            <a:chExt cx="2988297" cy="2823017"/>
          </a:xfrm>
        </p:grpSpPr>
        <p:cxnSp>
          <p:nvCxnSpPr>
            <p:cNvPr id="2" name="Straight Arrow Connector 1">
              <a:extLst>
                <a:ext uri="{FF2B5EF4-FFF2-40B4-BE49-F238E27FC236}">
                  <a16:creationId xmlns:a16="http://schemas.microsoft.com/office/drawing/2014/main" id="{81C1D8B6-493C-381C-CDB3-DEA774C6D73E}"/>
                </a:ext>
              </a:extLst>
            </p:cNvPr>
            <p:cNvCxnSpPr/>
            <p:nvPr/>
          </p:nvCxnSpPr>
          <p:spPr>
            <a:xfrm>
              <a:off x="5524075" y="4263746"/>
              <a:ext cx="2988297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267ED3C0-23F6-ACBD-DACA-1830BA703C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77298" y="1690215"/>
              <a:ext cx="0" cy="282301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B6C55D7-8FD4-9B11-D792-491698C9733B}"/>
              </a:ext>
            </a:extLst>
          </p:cNvPr>
          <p:cNvGrpSpPr/>
          <p:nvPr/>
        </p:nvGrpSpPr>
        <p:grpSpPr>
          <a:xfrm>
            <a:off x="5903183" y="2346762"/>
            <a:ext cx="1899783" cy="1899783"/>
            <a:chOff x="5910617" y="2339328"/>
            <a:chExt cx="1899783" cy="1899783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44BC291-DC1C-2B95-1771-7B6672AD855F}"/>
                </a:ext>
              </a:extLst>
            </p:cNvPr>
            <p:cNvSpPr/>
            <p:nvPr/>
          </p:nvSpPr>
          <p:spPr>
            <a:xfrm>
              <a:off x="5910617" y="2339328"/>
              <a:ext cx="1899783" cy="189978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4" name="Picture 13" descr="A glass with a candle in it&#10;&#10;Description automatically generated with low confidence">
              <a:extLst>
                <a:ext uri="{FF2B5EF4-FFF2-40B4-BE49-F238E27FC236}">
                  <a16:creationId xmlns:a16="http://schemas.microsoft.com/office/drawing/2014/main" id="{CCFF9AFA-F68F-1239-D538-84FA37FE428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10617" y="2356528"/>
              <a:ext cx="936219" cy="188258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94563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5" dur="2000" fill="hold"/>
                                        <p:tgtEl>
                                          <p:spTgt spid="9"/>
                                        </p:tgtEl>
                                      </p:cBhvr>
                                      <p:by x="5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body" idx="1"/>
          </p:nvPr>
        </p:nvSpPr>
        <p:spPr>
          <a:xfrm>
            <a:off x="311700" y="4440056"/>
            <a:ext cx="8520600" cy="63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u="sng">
                <a:solidFill>
                  <a:schemeClr val="hlink"/>
                </a:solidFill>
                <a:hlinkClick r:id="rId3"/>
              </a:rPr>
              <a:t>https://create.kahoot.it/</a:t>
            </a:r>
            <a:r>
              <a:rPr lang="en-US" sz="1600"/>
              <a:t> </a:t>
            </a:r>
            <a:endParaRPr sz="1600"/>
          </a:p>
        </p:txBody>
      </p:sp>
      <p:pic>
        <p:nvPicPr>
          <p:cNvPr id="56" name="Google Shape;56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1075" y="1475025"/>
            <a:ext cx="8111226" cy="2764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glass with a candle in it&#10;&#10;Description automatically generated with low confidence">
            <a:extLst>
              <a:ext uri="{FF2B5EF4-FFF2-40B4-BE49-F238E27FC236}">
                <a16:creationId xmlns:a16="http://schemas.microsoft.com/office/drawing/2014/main" id="{2CE04ABA-56E1-E110-8BA6-02F2300590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9474" y="2363963"/>
            <a:ext cx="1899783" cy="1899783"/>
          </a:xfrm>
          <a:prstGeom prst="rect">
            <a:avLst/>
          </a:prstGeom>
        </p:spPr>
      </p:pic>
      <p:sp>
        <p:nvSpPr>
          <p:cNvPr id="38" name="Google Shape;38;p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Transformações</a:t>
            </a:r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1"/>
          </p:nvPr>
        </p:nvSpPr>
        <p:spPr>
          <a:xfrm>
            <a:off x="390547" y="838984"/>
            <a:ext cx="3964635" cy="555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dirty="0"/>
              <a:t>Cisalhamento</a:t>
            </a:r>
          </a:p>
        </p:txBody>
      </p:sp>
      <p:sp>
        <p:nvSpPr>
          <p:cNvPr id="40" name="Google Shape;40;p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20</a:t>
            </a:fld>
            <a:endParaRPr/>
          </a:p>
        </p:txBody>
      </p:sp>
      <p:pic>
        <p:nvPicPr>
          <p:cNvPr id="6" name="Picture 5" descr="A glass with a candle in it&#10;&#10;Description automatically generated with low confidence">
            <a:extLst>
              <a:ext uri="{FF2B5EF4-FFF2-40B4-BE49-F238E27FC236}">
                <a16:creationId xmlns:a16="http://schemas.microsoft.com/office/drawing/2014/main" id="{2EFEC79A-0BAE-496B-DA7E-C0D6E5D3A2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1953" y="2363964"/>
            <a:ext cx="1899783" cy="1899783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8C00563-8041-D56A-F626-51294994D267}"/>
              </a:ext>
            </a:extLst>
          </p:cNvPr>
          <p:cNvSpPr/>
          <p:nvPr/>
        </p:nvSpPr>
        <p:spPr>
          <a:xfrm>
            <a:off x="5889239" y="2345108"/>
            <a:ext cx="1899783" cy="18997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58091F2-C52B-B96B-AEAF-2797CC5E1184}"/>
              </a:ext>
            </a:extLst>
          </p:cNvPr>
          <p:cNvGrpSpPr/>
          <p:nvPr/>
        </p:nvGrpSpPr>
        <p:grpSpPr>
          <a:xfrm>
            <a:off x="678730" y="1690216"/>
            <a:ext cx="2988297" cy="2823017"/>
            <a:chOff x="678730" y="1690216"/>
            <a:chExt cx="2988297" cy="2823017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426D8364-C597-09A9-3BAE-1F514BFCC516}"/>
                </a:ext>
              </a:extLst>
            </p:cNvPr>
            <p:cNvCxnSpPr/>
            <p:nvPr/>
          </p:nvCxnSpPr>
          <p:spPr>
            <a:xfrm>
              <a:off x="678730" y="4263747"/>
              <a:ext cx="2988297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5673A45F-4A02-43CB-2BAB-37727B83FE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31953" y="1690216"/>
              <a:ext cx="0" cy="282301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ACC4854F-6154-5ACE-8391-CCABE5C149AD}"/>
              </a:ext>
            </a:extLst>
          </p:cNvPr>
          <p:cNvSpPr txBox="1"/>
          <p:nvPr/>
        </p:nvSpPr>
        <p:spPr>
          <a:xfrm>
            <a:off x="5814916" y="4581355"/>
            <a:ext cx="30884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dirty="0"/>
              <a:t>Cisalhamento em </a:t>
            </a:r>
            <a:r>
              <a:rPr lang="pt-BR" sz="1800" b="1" dirty="0" err="1"/>
              <a:t>X</a:t>
            </a:r>
            <a:r>
              <a:rPr lang="pt-BR" sz="1800" b="1" dirty="0"/>
              <a:t> por </a:t>
            </a:r>
            <a:r>
              <a:rPr lang="pt-BR" sz="1800" b="1" dirty="0" err="1"/>
              <a:t>Y</a:t>
            </a:r>
            <a:endParaRPr lang="pt-BR" sz="1800" b="1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25C6A43-A56D-09F5-3BB1-724259D6E933}"/>
              </a:ext>
            </a:extLst>
          </p:cNvPr>
          <p:cNvGrpSpPr/>
          <p:nvPr/>
        </p:nvGrpSpPr>
        <p:grpSpPr>
          <a:xfrm>
            <a:off x="5524075" y="1690215"/>
            <a:ext cx="2988297" cy="2823017"/>
            <a:chOff x="5524075" y="1690215"/>
            <a:chExt cx="2988297" cy="2823017"/>
          </a:xfrm>
        </p:grpSpPr>
        <p:cxnSp>
          <p:nvCxnSpPr>
            <p:cNvPr id="2" name="Straight Arrow Connector 1">
              <a:extLst>
                <a:ext uri="{FF2B5EF4-FFF2-40B4-BE49-F238E27FC236}">
                  <a16:creationId xmlns:a16="http://schemas.microsoft.com/office/drawing/2014/main" id="{81C1D8B6-493C-381C-CDB3-DEA774C6D73E}"/>
                </a:ext>
              </a:extLst>
            </p:cNvPr>
            <p:cNvCxnSpPr/>
            <p:nvPr/>
          </p:nvCxnSpPr>
          <p:spPr>
            <a:xfrm>
              <a:off x="5524075" y="4263746"/>
              <a:ext cx="2988297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267ED3C0-23F6-ACBD-DACA-1830BA703C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77298" y="1690215"/>
              <a:ext cx="0" cy="282301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7" name="Picture 6" descr="A glass with a candle in it&#10;&#10;Description automatically generated with low confidence">
            <a:extLst>
              <a:ext uri="{FF2B5EF4-FFF2-40B4-BE49-F238E27FC236}">
                <a16:creationId xmlns:a16="http://schemas.microsoft.com/office/drawing/2014/main" id="{F1860032-FC8C-D3E3-5378-F801C8D2DB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9506" y="1993028"/>
            <a:ext cx="1899783" cy="2641654"/>
          </a:xfrm>
          <a:prstGeom prst="rect">
            <a:avLst/>
          </a:prstGeom>
          <a:scene3d>
            <a:camera prst="perspectiveContrastingLeftFacing" fov="0">
              <a:rot lat="8400000" lon="9000000" rev="9600000"/>
            </a:camera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54810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1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Cubo</a:t>
            </a:r>
            <a:endParaRPr/>
          </a:p>
        </p:txBody>
      </p:sp>
      <p:sp>
        <p:nvSpPr>
          <p:cNvPr id="91" name="Google Shape;91;p12"/>
          <p:cNvSpPr txBox="1">
            <a:spLocks noGrp="1"/>
          </p:cNvSpPr>
          <p:nvPr>
            <p:ph type="body" idx="1"/>
          </p:nvPr>
        </p:nvSpPr>
        <p:spPr>
          <a:xfrm>
            <a:off x="390550" y="838983"/>
            <a:ext cx="8428200" cy="7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Podemos definir e manipular um cubo pelos seus vértices.</a:t>
            </a:r>
            <a:endParaRPr/>
          </a:p>
        </p:txBody>
      </p:sp>
      <p:sp>
        <p:nvSpPr>
          <p:cNvPr id="92" name="Google Shape;92;p1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21</a:t>
            </a:fld>
            <a:endParaRPr/>
          </a:p>
        </p:txBody>
      </p:sp>
      <p:pic>
        <p:nvPicPr>
          <p:cNvPr id="93" name="Google Shape;93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44149" y="1628375"/>
            <a:ext cx="4655700" cy="370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Desenhar um pessoa por cubos</a:t>
            </a:r>
            <a:endParaRPr/>
          </a:p>
        </p:txBody>
      </p:sp>
      <p:sp>
        <p:nvSpPr>
          <p:cNvPr id="99" name="Google Shape;99;p13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Podemos esboçar um personagem humanóide por cubos.</a:t>
            </a:r>
            <a:endParaRPr/>
          </a:p>
        </p:txBody>
      </p:sp>
      <p:sp>
        <p:nvSpPr>
          <p:cNvPr id="100" name="Google Shape;100;p1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22</a:t>
            </a:fld>
            <a:endParaRPr/>
          </a:p>
        </p:txBody>
      </p:sp>
      <p:pic>
        <p:nvPicPr>
          <p:cNvPr id="101" name="Google Shape;101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75690" y="1378952"/>
            <a:ext cx="3992619" cy="42223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Criando um exército de robôs</a:t>
            </a:r>
            <a:endParaRPr/>
          </a:p>
        </p:txBody>
      </p:sp>
      <p:sp>
        <p:nvSpPr>
          <p:cNvPr id="108" name="Google Shape;108;p14"/>
          <p:cNvSpPr txBox="1">
            <a:spLocks noGrp="1"/>
          </p:cNvSpPr>
          <p:nvPr>
            <p:ph type="body" idx="1"/>
          </p:nvPr>
        </p:nvSpPr>
        <p:spPr>
          <a:xfrm>
            <a:off x="390548" y="4685122"/>
            <a:ext cx="8428232" cy="6500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Transformações descrevem a posição de cada instância.</a:t>
            </a:r>
            <a:endParaRPr/>
          </a:p>
        </p:txBody>
      </p:sp>
      <p:sp>
        <p:nvSpPr>
          <p:cNvPr id="109" name="Google Shape;109;p1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23</a:t>
            </a:fld>
            <a:endParaRPr/>
          </a:p>
        </p:txBody>
      </p:sp>
      <p:pic>
        <p:nvPicPr>
          <p:cNvPr id="110" name="Google Shape;110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1236" y="763400"/>
            <a:ext cx="8397544" cy="3522628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4"/>
          <p:cNvSpPr/>
          <p:nvPr/>
        </p:nvSpPr>
        <p:spPr>
          <a:xfrm>
            <a:off x="7358600" y="4286025"/>
            <a:ext cx="1500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Filme: Eu Robô</a:t>
            </a:r>
            <a:endParaRPr sz="11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A pose de um personagem</a:t>
            </a:r>
            <a:endParaRPr/>
          </a:p>
        </p:txBody>
      </p:sp>
      <p:sp>
        <p:nvSpPr>
          <p:cNvPr id="118" name="Google Shape;118;p15"/>
          <p:cNvSpPr txBox="1">
            <a:spLocks noGrp="1"/>
          </p:cNvSpPr>
          <p:nvPr>
            <p:ph type="body" idx="1"/>
          </p:nvPr>
        </p:nvSpPr>
        <p:spPr>
          <a:xfrm>
            <a:off x="390548" y="4685122"/>
            <a:ext cx="8428232" cy="6500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As transformações podem descrever as posições relativas de cada parte do corpo do personagem sendo animado.</a:t>
            </a:r>
            <a:endParaRPr/>
          </a:p>
        </p:txBody>
      </p:sp>
      <p:sp>
        <p:nvSpPr>
          <p:cNvPr id="119" name="Google Shape;119;p1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24</a:t>
            </a:fld>
            <a:endParaRPr/>
          </a:p>
        </p:txBody>
      </p:sp>
      <p:pic>
        <p:nvPicPr>
          <p:cNvPr id="120" name="Google Shape;120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6156" y="787268"/>
            <a:ext cx="8037015" cy="3570228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5"/>
          <p:cNvSpPr/>
          <p:nvPr/>
        </p:nvSpPr>
        <p:spPr>
          <a:xfrm>
            <a:off x="7188450" y="4357500"/>
            <a:ext cx="1552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Filme: Eu Robô</a:t>
            </a:r>
            <a:endParaRPr sz="11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Por que estudar Transformações ?</a:t>
            </a:r>
            <a:endParaRPr/>
          </a:p>
        </p:txBody>
      </p:sp>
      <p:sp>
        <p:nvSpPr>
          <p:cNvPr id="127" name="Google Shape;127;p16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Modelagem</a:t>
            </a:r>
            <a:endParaRPr/>
          </a:p>
          <a:p>
            <a:pPr marL="198900" lvl="0" indent="-198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Definir formas geométricas em coordenadas convenientes</a:t>
            </a:r>
            <a:endParaRPr/>
          </a:p>
          <a:p>
            <a:pPr marL="198900" lvl="0" indent="-198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Possibilitar várias cópias do mesmo objeto</a:t>
            </a:r>
            <a:endParaRPr/>
          </a:p>
          <a:p>
            <a:pPr marL="198900" lvl="0" indent="-198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Representar com eficiência hierarquia de objetos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Visualização</a:t>
            </a:r>
            <a:endParaRPr/>
          </a:p>
          <a:p>
            <a:pPr marL="198900" lvl="0" indent="-198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Levar coordenadas do mundo para as coordenadas da câmera</a:t>
            </a:r>
            <a:endParaRPr/>
          </a:p>
          <a:p>
            <a:pPr marL="198900" lvl="0" indent="-198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Projeções ortográficas e perspectivas</a:t>
            </a:r>
            <a:endParaRPr/>
          </a:p>
        </p:txBody>
      </p:sp>
      <p:sp>
        <p:nvSpPr>
          <p:cNvPr id="128" name="Google Shape;128;p1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25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7"/>
          <p:cNvSpPr txBox="1">
            <a:spLocks noGrp="1"/>
          </p:cNvSpPr>
          <p:nvPr>
            <p:ph type="title"/>
          </p:nvPr>
        </p:nvSpPr>
        <p:spPr>
          <a:xfrm>
            <a:off x="357900" y="1880994"/>
            <a:ext cx="8428200" cy="19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sz="3766"/>
              <a:t>Um pouco de teoria:</a:t>
            </a:r>
            <a:endParaRPr sz="3766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endParaRPr sz="3766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sz="3766"/>
              <a:t>relembrando Álgebra Linear</a:t>
            </a:r>
            <a:endParaRPr sz="3766"/>
          </a:p>
        </p:txBody>
      </p:sp>
      <p:sp>
        <p:nvSpPr>
          <p:cNvPr id="134" name="Google Shape;134;p1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26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27</a:t>
            </a:fld>
            <a:endParaRPr/>
          </a:p>
        </p:txBody>
      </p:sp>
      <p:pic>
        <p:nvPicPr>
          <p:cNvPr id="141" name="Google Shape;14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7300" y="452375"/>
            <a:ext cx="7682201" cy="5110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28</a:t>
            </a:fld>
            <a:endParaRPr/>
          </a:p>
        </p:txBody>
      </p:sp>
      <p:pic>
        <p:nvPicPr>
          <p:cNvPr id="148" name="Google Shape;14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2274" y="170025"/>
            <a:ext cx="7107276" cy="5165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29</a:t>
            </a:fld>
            <a:endParaRPr/>
          </a:p>
        </p:txBody>
      </p:sp>
      <p:pic>
        <p:nvPicPr>
          <p:cNvPr id="155" name="Google Shape;15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0925" y="259900"/>
            <a:ext cx="7033424" cy="525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79ACE67-D6B2-B90A-6631-B75290C83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None/>
            </a:pPr>
            <a:r>
              <a:rPr lang="pt-BR" dirty="0"/>
              <a:t>Novidade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F9531E1C-83CD-E369-BAD7-5FD0A5A0DF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Leds organizados na vertical.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A1D57E24-3DF1-A8AE-1521-77F6FEF6E08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FD10355-03C2-B235-B166-B341102ACB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8393" y="1293541"/>
            <a:ext cx="6147214" cy="3457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CE6F1040-DFB7-611B-0C10-B21192779832}"/>
              </a:ext>
            </a:extLst>
          </p:cNvPr>
          <p:cNvSpPr txBox="1"/>
          <p:nvPr/>
        </p:nvSpPr>
        <p:spPr>
          <a:xfrm>
            <a:off x="1118838" y="4931922"/>
            <a:ext cx="6620108" cy="630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7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Referência: </a:t>
            </a:r>
            <a:r>
              <a:rPr lang="pt-BR" sz="700" b="0" i="1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Vertical full-</a:t>
            </a:r>
            <a:r>
              <a:rPr lang="pt-BR" sz="700" b="0" i="1" dirty="0" err="1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colour</a:t>
            </a:r>
            <a:r>
              <a:rPr lang="pt-BR" sz="700" b="0" i="1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pt-BR" sz="700" b="0" i="1" dirty="0" err="1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micro-LEDs</a:t>
            </a:r>
            <a:r>
              <a:rPr lang="pt-BR" sz="700" b="0" i="1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 via 2D </a:t>
            </a:r>
            <a:r>
              <a:rPr lang="pt-BR" sz="700" b="0" i="1" dirty="0" err="1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materials-based</a:t>
            </a:r>
            <a:r>
              <a:rPr lang="pt-BR" sz="700" b="0" i="1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pt-BR" sz="700" b="0" i="1" dirty="0" err="1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layer</a:t>
            </a:r>
            <a:r>
              <a:rPr lang="pt-BR" sz="700" b="0" i="1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pt-BR" sz="700" b="0" i="1" dirty="0" err="1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transfer</a:t>
            </a:r>
            <a:r>
              <a:rPr lang="pt-BR" sz="700" b="0" i="1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;</a:t>
            </a:r>
            <a:r>
              <a:rPr lang="pt-BR" sz="7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pt-BR" sz="700" b="0" i="0" dirty="0" err="1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Jiho</a:t>
            </a:r>
            <a:r>
              <a:rPr lang="pt-BR" sz="7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 Shin, </a:t>
            </a:r>
            <a:r>
              <a:rPr lang="pt-BR" sz="700" b="0" i="0" dirty="0" err="1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Hyunseok</a:t>
            </a:r>
            <a:r>
              <a:rPr lang="pt-BR" sz="7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 Kim, </a:t>
            </a:r>
            <a:r>
              <a:rPr lang="pt-BR" sz="700" b="0" i="0" dirty="0" err="1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Suresh</a:t>
            </a:r>
            <a:r>
              <a:rPr lang="pt-BR" sz="7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pt-BR" sz="700" b="0" i="0" dirty="0" err="1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Sundaram</a:t>
            </a:r>
            <a:r>
              <a:rPr lang="pt-BR" sz="7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pt-BR" sz="700" b="0" i="0" dirty="0" err="1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Junseok</a:t>
            </a:r>
            <a:r>
              <a:rPr lang="pt-BR" sz="7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 Jeong, </a:t>
            </a:r>
            <a:r>
              <a:rPr lang="pt-BR" sz="700" b="0" i="0" dirty="0" err="1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Bo-In</a:t>
            </a:r>
            <a:r>
              <a:rPr lang="pt-BR" sz="7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 Park, </a:t>
            </a:r>
            <a:r>
              <a:rPr lang="pt-BR" sz="700" b="0" i="0" dirty="0" err="1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Celesta</a:t>
            </a:r>
            <a:r>
              <a:rPr lang="pt-BR" sz="7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 S. Chang, </a:t>
            </a:r>
            <a:r>
              <a:rPr lang="pt-BR" sz="700" b="0" i="0" dirty="0" err="1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Joonghoon</a:t>
            </a:r>
            <a:r>
              <a:rPr lang="pt-BR" sz="7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 Choi, </a:t>
            </a:r>
            <a:r>
              <a:rPr lang="pt-BR" sz="700" b="0" i="0" dirty="0" err="1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Taemin</a:t>
            </a:r>
            <a:r>
              <a:rPr lang="pt-BR" sz="7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 Kim, </a:t>
            </a:r>
            <a:r>
              <a:rPr lang="pt-BR" sz="700" b="0" i="0" dirty="0" err="1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Mayuran</a:t>
            </a:r>
            <a:r>
              <a:rPr lang="pt-BR" sz="7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pt-BR" sz="700" b="0" i="0" dirty="0" err="1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Saravanapavanantham</a:t>
            </a:r>
            <a:r>
              <a:rPr lang="pt-BR" sz="7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pt-BR" sz="700" b="0" i="0" dirty="0" err="1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Kuangye</a:t>
            </a:r>
            <a:r>
              <a:rPr lang="pt-BR" sz="7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 Lu, </a:t>
            </a:r>
            <a:r>
              <a:rPr lang="pt-BR" sz="700" b="0" i="0" dirty="0" err="1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Sungkyu</a:t>
            </a:r>
            <a:r>
              <a:rPr lang="pt-BR" sz="7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 Kim, </a:t>
            </a:r>
            <a:r>
              <a:rPr lang="pt-BR" sz="700" b="0" i="0" dirty="0" err="1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Jun</a:t>
            </a:r>
            <a:r>
              <a:rPr lang="pt-BR" sz="7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 Min </a:t>
            </a:r>
            <a:r>
              <a:rPr lang="pt-BR" sz="700" b="0" i="0" dirty="0" err="1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Suh</a:t>
            </a:r>
            <a:r>
              <a:rPr lang="pt-BR" sz="7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, Ki </a:t>
            </a:r>
            <a:r>
              <a:rPr lang="pt-BR" sz="700" b="0" i="0" dirty="0" err="1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Seok</a:t>
            </a:r>
            <a:r>
              <a:rPr lang="pt-BR" sz="7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 Kim, Min-Kyu Song, </a:t>
            </a:r>
            <a:r>
              <a:rPr lang="pt-BR" sz="700" b="0" i="0" dirty="0" err="1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Yunpeng</a:t>
            </a:r>
            <a:r>
              <a:rPr lang="pt-BR" sz="7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 Liu, Kuan Qiao, </a:t>
            </a:r>
            <a:r>
              <a:rPr lang="pt-BR" sz="700" b="0" i="0" dirty="0" err="1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Jae</a:t>
            </a:r>
            <a:r>
              <a:rPr lang="pt-BR" sz="7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 Hwan Kim, </a:t>
            </a:r>
            <a:r>
              <a:rPr lang="pt-BR" sz="700" b="0" i="0" dirty="0" err="1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Yeongin</a:t>
            </a:r>
            <a:r>
              <a:rPr lang="pt-BR" sz="7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 Kim, Ji-Hoon Kang, </a:t>
            </a:r>
            <a:r>
              <a:rPr lang="pt-BR" sz="700" b="0" i="0" dirty="0" err="1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Jekyung</a:t>
            </a:r>
            <a:r>
              <a:rPr lang="pt-BR" sz="7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 Kim, </a:t>
            </a:r>
            <a:r>
              <a:rPr lang="pt-BR" sz="700" b="0" i="0" dirty="0" err="1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Doeon</a:t>
            </a:r>
            <a:r>
              <a:rPr lang="pt-BR" sz="7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 Lee, </a:t>
            </a:r>
            <a:r>
              <a:rPr lang="pt-BR" sz="700" b="0" i="0" dirty="0" err="1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Jaeyong</a:t>
            </a:r>
            <a:r>
              <a:rPr lang="pt-BR" sz="7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 Lee, Justin S. Kim, Han </a:t>
            </a:r>
            <a:r>
              <a:rPr lang="pt-BR" sz="700" b="0" i="0" dirty="0" err="1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Eol</a:t>
            </a:r>
            <a:r>
              <a:rPr lang="pt-BR" sz="7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 Lee, </a:t>
            </a:r>
            <a:r>
              <a:rPr lang="pt-BR" sz="700" b="0" i="0" dirty="0" err="1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Hanwool</a:t>
            </a:r>
            <a:r>
              <a:rPr lang="pt-BR" sz="7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pt-BR" sz="700" b="0" i="0" dirty="0" err="1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Yeon</a:t>
            </a:r>
            <a:r>
              <a:rPr lang="pt-BR" sz="7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, Hyun S. Kum, Sang-Hoon Bae, Vladimir </a:t>
            </a:r>
            <a:r>
              <a:rPr lang="pt-BR" sz="700" b="0" i="0" dirty="0" err="1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Bulovic</a:t>
            </a:r>
            <a:r>
              <a:rPr lang="pt-BR" sz="7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, Ki </a:t>
            </a:r>
            <a:r>
              <a:rPr lang="pt-BR" sz="700" b="0" i="0" dirty="0" err="1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Jun</a:t>
            </a:r>
            <a:r>
              <a:rPr lang="pt-BR" sz="7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 Yu, </a:t>
            </a:r>
            <a:r>
              <a:rPr lang="pt-BR" sz="700" b="0" i="0" dirty="0" err="1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Kyusang</a:t>
            </a:r>
            <a:r>
              <a:rPr lang="pt-BR" sz="7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 Lee, </a:t>
            </a:r>
            <a:r>
              <a:rPr lang="pt-BR" sz="700" b="0" i="0" dirty="0" err="1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Kwanghun</a:t>
            </a:r>
            <a:r>
              <a:rPr lang="pt-BR" sz="7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 Chung, Young Joon Hong, Abdallah </a:t>
            </a:r>
            <a:r>
              <a:rPr lang="pt-BR" sz="700" b="0" i="0" dirty="0" err="1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Ougazzaden</a:t>
            </a:r>
            <a:r>
              <a:rPr lang="pt-BR" sz="7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pt-BR" sz="700" b="0" i="0" dirty="0" err="1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Jeehwan</a:t>
            </a:r>
            <a:r>
              <a:rPr lang="pt-BR" sz="7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 Kim; </a:t>
            </a:r>
            <a:r>
              <a:rPr lang="pt-BR" sz="700" b="0" i="0" dirty="0" err="1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Nature</a:t>
            </a:r>
            <a:r>
              <a:rPr lang="pt-BR" sz="700" dirty="0"/>
              <a:t>; </a:t>
            </a:r>
            <a:r>
              <a:rPr lang="pt-BR" sz="7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Vol.: 614, </a:t>
            </a:r>
            <a:r>
              <a:rPr lang="pt-BR" sz="700" b="0" i="0" dirty="0" err="1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pages</a:t>
            </a:r>
            <a:r>
              <a:rPr lang="pt-BR" sz="7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 81-87</a:t>
            </a:r>
            <a:r>
              <a:rPr lang="pt-BR" sz="700" dirty="0"/>
              <a:t>; </a:t>
            </a:r>
            <a:r>
              <a:rPr lang="pt-BR" sz="7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DOI: 10.1038/s41586-022-05612-1</a:t>
            </a:r>
            <a:endParaRPr lang="pt-BR" sz="700" dirty="0"/>
          </a:p>
        </p:txBody>
      </p:sp>
    </p:spTree>
    <p:extLst>
      <p:ext uri="{BB962C8B-B14F-4D97-AF65-F5344CB8AC3E}">
        <p14:creationId xmlns:p14="http://schemas.microsoft.com/office/powerpoint/2010/main" val="35716667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30</a:t>
            </a:fld>
            <a:endParaRPr/>
          </a:p>
        </p:txBody>
      </p:sp>
      <p:pic>
        <p:nvPicPr>
          <p:cNvPr id="162" name="Google Shape;16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895" y="762775"/>
            <a:ext cx="8055007" cy="449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31</a:t>
            </a:fld>
            <a:endParaRPr/>
          </a:p>
        </p:txBody>
      </p:sp>
      <p:pic>
        <p:nvPicPr>
          <p:cNvPr id="169" name="Google Shape;16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7375" y="265475"/>
            <a:ext cx="7206349" cy="5336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32</a:t>
            </a:fld>
            <a:endParaRPr/>
          </a:p>
        </p:txBody>
      </p:sp>
      <p:pic>
        <p:nvPicPr>
          <p:cNvPr id="176" name="Google Shape;17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5450" y="838970"/>
            <a:ext cx="5642626" cy="182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21355" y="1354924"/>
            <a:ext cx="3815258" cy="3839066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Ideia Básica das Transformações</a:t>
            </a:r>
            <a:endParaRPr/>
          </a:p>
        </p:txBody>
      </p:sp>
      <p:sp>
        <p:nvSpPr>
          <p:cNvPr id="183" name="Google Shape;183;p24"/>
          <p:cNvSpPr txBox="1">
            <a:spLocks noGrp="1"/>
          </p:cNvSpPr>
          <p:nvPr>
            <p:ph type="body" idx="1"/>
          </p:nvPr>
        </p:nvSpPr>
        <p:spPr>
          <a:xfrm>
            <a:off x="402043" y="771125"/>
            <a:ext cx="54714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pt-BR" b="1">
                <a:latin typeface="Open Sans"/>
                <a:ea typeface="Open Sans"/>
                <a:cs typeface="Open Sans"/>
                <a:sym typeface="Open Sans"/>
              </a:rPr>
              <a:t>Funções agindo em pontos</a:t>
            </a:r>
            <a:endParaRPr/>
          </a:p>
        </p:txBody>
      </p:sp>
      <p:sp>
        <p:nvSpPr>
          <p:cNvPr id="184" name="Google Shape;184;p2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33</a:t>
            </a:fld>
            <a:endParaRPr/>
          </a:p>
        </p:txBody>
      </p:sp>
      <p:sp>
        <p:nvSpPr>
          <p:cNvPr id="185" name="Google Shape;185;p24"/>
          <p:cNvSpPr/>
          <p:nvPr/>
        </p:nvSpPr>
        <p:spPr>
          <a:xfrm>
            <a:off x="5340299" y="2211175"/>
            <a:ext cx="3172200" cy="12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Por exemplo, pontos 2D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  (x’,y’) = f(x,y) 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Transformações Lineares</a:t>
            </a:r>
            <a:endParaRPr/>
          </a:p>
        </p:txBody>
      </p:sp>
      <p:sp>
        <p:nvSpPr>
          <p:cNvPr id="191" name="Google Shape;191;p25"/>
          <p:cNvSpPr txBox="1">
            <a:spLocks noGrp="1"/>
          </p:cNvSpPr>
          <p:nvPr>
            <p:ph type="body" idx="1"/>
          </p:nvPr>
        </p:nvSpPr>
        <p:spPr>
          <a:xfrm>
            <a:off x="390548" y="838986"/>
            <a:ext cx="8428232" cy="728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O que esse Linear significa?</a:t>
            </a:r>
            <a:endParaRPr/>
          </a:p>
        </p:txBody>
      </p:sp>
      <p:sp>
        <p:nvSpPr>
          <p:cNvPr id="192" name="Google Shape;192;p2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34</a:t>
            </a:fld>
            <a:endParaRPr/>
          </a:p>
        </p:txBody>
      </p:sp>
      <p:pic>
        <p:nvPicPr>
          <p:cNvPr id="193" name="Google Shape;193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96667" y="1663267"/>
            <a:ext cx="4203242" cy="1599586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5"/>
          <p:cNvSpPr txBox="1"/>
          <p:nvPr/>
        </p:nvSpPr>
        <p:spPr>
          <a:xfrm>
            <a:off x="390548" y="3685419"/>
            <a:ext cx="8428232" cy="18774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sz="200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Cálculos são simples de serem realizados no computador</a:t>
            </a:r>
            <a:endParaRPr/>
          </a:p>
          <a:p>
            <a:pPr marL="0" marR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 sz="2000" b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sz="200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 composição das transformações lineares também é linear</a:t>
            </a:r>
            <a:endParaRPr/>
          </a:p>
          <a:p>
            <a:pPr marL="342900" marR="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 sz="200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Leva a uma representação uniforme de transformações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Transformações Lineares</a:t>
            </a:r>
            <a:endParaRPr/>
          </a:p>
        </p:txBody>
      </p:sp>
      <p:sp>
        <p:nvSpPr>
          <p:cNvPr id="200" name="Google Shape;200;p26"/>
          <p:cNvSpPr txBox="1">
            <a:spLocks noGrp="1"/>
          </p:cNvSpPr>
          <p:nvPr>
            <p:ph type="body" idx="1"/>
          </p:nvPr>
        </p:nvSpPr>
        <p:spPr>
          <a:xfrm>
            <a:off x="235670" y="838985"/>
            <a:ext cx="8672660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Caso u e v sejam vetores e desejarmos fazer uma operação.</a:t>
            </a:r>
            <a:endParaRPr/>
          </a:p>
        </p:txBody>
      </p:sp>
      <p:sp>
        <p:nvSpPr>
          <p:cNvPr id="201" name="Google Shape;201;p2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35</a:t>
            </a:fld>
            <a:endParaRPr/>
          </a:p>
        </p:txBody>
      </p:sp>
      <p:pic>
        <p:nvPicPr>
          <p:cNvPr id="202" name="Google Shape;202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57814" y="1662212"/>
            <a:ext cx="3828372" cy="996120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26"/>
          <p:cNvSpPr txBox="1"/>
          <p:nvPr/>
        </p:nvSpPr>
        <p:spPr>
          <a:xfrm>
            <a:off x="748050" y="3690874"/>
            <a:ext cx="3550200" cy="15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r>
              <a:rPr lang="pt-BR" sz="1800" b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Isso simplifica muito algumas estratégias que serão usadas.</a:t>
            </a:r>
            <a:endParaRPr/>
          </a:p>
        </p:txBody>
      </p:sp>
      <p:pic>
        <p:nvPicPr>
          <p:cNvPr id="204" name="Google Shape;204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213023" y="2731050"/>
            <a:ext cx="3116121" cy="25017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Transformações Lineares (map)</a:t>
            </a:r>
            <a:endParaRPr/>
          </a:p>
        </p:txBody>
      </p:sp>
      <p:sp>
        <p:nvSpPr>
          <p:cNvPr id="210" name="Google Shape;210;p27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Exemplo:</a:t>
            </a:r>
            <a:endParaRPr/>
          </a:p>
        </p:txBody>
      </p:sp>
      <p:sp>
        <p:nvSpPr>
          <p:cNvPr id="211" name="Google Shape;211;p2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36</a:t>
            </a:fld>
            <a:endParaRPr/>
          </a:p>
        </p:txBody>
      </p:sp>
      <p:sp>
        <p:nvSpPr>
          <p:cNvPr id="212" name="Google Shape;212;p27"/>
          <p:cNvSpPr/>
          <p:nvPr/>
        </p:nvSpPr>
        <p:spPr>
          <a:xfrm>
            <a:off x="1095865" y="5144364"/>
            <a:ext cx="695227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Ideia básica: transformações lineares levam linhas a linhas</a:t>
            </a:r>
            <a:endParaRPr/>
          </a:p>
        </p:txBody>
      </p:sp>
      <p:pic>
        <p:nvPicPr>
          <p:cNvPr id="213" name="Google Shape;213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06631" y="579927"/>
            <a:ext cx="6664750" cy="4510487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27"/>
          <p:cNvSpPr/>
          <p:nvPr/>
        </p:nvSpPr>
        <p:spPr>
          <a:xfrm rot="-1347007">
            <a:off x="3038584" y="1565956"/>
            <a:ext cx="1736938" cy="307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transformação linear</a:t>
            </a:r>
            <a:endParaRPr/>
          </a:p>
        </p:txBody>
      </p:sp>
      <p:sp>
        <p:nvSpPr>
          <p:cNvPr id="215" name="Google Shape;215;p27"/>
          <p:cNvSpPr/>
          <p:nvPr/>
        </p:nvSpPr>
        <p:spPr>
          <a:xfrm rot="1133958">
            <a:off x="3136888" y="4016100"/>
            <a:ext cx="2071897" cy="611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transformação não-linear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19753" y="791347"/>
            <a:ext cx="6020077" cy="4543797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3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Escala</a:t>
            </a:r>
            <a:endParaRPr/>
          </a:p>
        </p:txBody>
      </p:sp>
      <p:sp>
        <p:nvSpPr>
          <p:cNvPr id="237" name="Google Shape;237;p30"/>
          <p:cNvSpPr txBox="1">
            <a:spLocks noGrp="1"/>
          </p:cNvSpPr>
          <p:nvPr>
            <p:ph type="body" idx="1"/>
          </p:nvPr>
        </p:nvSpPr>
        <p:spPr>
          <a:xfrm>
            <a:off x="5999497" y="1404593"/>
            <a:ext cx="2154690" cy="34879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</a:pPr>
            <a:r>
              <a:rPr lang="pt-BR" sz="1400" b="1"/>
              <a:t>escala uniforme</a:t>
            </a:r>
            <a:endParaRPr/>
          </a:p>
        </p:txBody>
      </p:sp>
      <p:sp>
        <p:nvSpPr>
          <p:cNvPr id="238" name="Google Shape;238;p3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37</a:t>
            </a:fld>
            <a:endParaRPr/>
          </a:p>
        </p:txBody>
      </p:sp>
      <p:sp>
        <p:nvSpPr>
          <p:cNvPr id="239" name="Google Shape;239;p30"/>
          <p:cNvSpPr txBox="1"/>
          <p:nvPr/>
        </p:nvSpPr>
        <p:spPr>
          <a:xfrm>
            <a:off x="5256351" y="4215351"/>
            <a:ext cx="2332226" cy="34879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</a:pPr>
            <a:r>
              <a:rPr lang="pt-BR" sz="1400" b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escala não uniforme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A escala é uma transformação linear ?</a:t>
            </a:r>
            <a:endParaRPr/>
          </a:p>
        </p:txBody>
      </p:sp>
      <p:sp>
        <p:nvSpPr>
          <p:cNvPr id="245" name="Google Shape;245;p31"/>
          <p:cNvSpPr txBox="1">
            <a:spLocks noGrp="1"/>
          </p:cNvSpPr>
          <p:nvPr>
            <p:ph type="body" idx="1"/>
          </p:nvPr>
        </p:nvSpPr>
        <p:spPr>
          <a:xfrm>
            <a:off x="390547" y="4977353"/>
            <a:ext cx="8428232" cy="565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pt-BR" sz="3200"/>
              <a:t>a resposta é: </a:t>
            </a:r>
            <a:r>
              <a:rPr lang="pt-BR" sz="3200" b="1"/>
              <a:t>SIM</a:t>
            </a:r>
            <a:endParaRPr/>
          </a:p>
        </p:txBody>
      </p:sp>
      <p:sp>
        <p:nvSpPr>
          <p:cNvPr id="246" name="Google Shape;246;p3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38</a:t>
            </a:fld>
            <a:endParaRPr/>
          </a:p>
        </p:txBody>
      </p:sp>
      <p:pic>
        <p:nvPicPr>
          <p:cNvPr id="247" name="Google Shape;247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0547" y="818503"/>
            <a:ext cx="8381683" cy="415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5ABB45-C09E-E5EF-D671-ABE653630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Observações para o Professor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CACBF8-C9DC-3916-F3BA-4D1F1ECCED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Fazer mais exemplos com números pode simplificar entendimento da validação de transformações lineares para os estudantes.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B9DA49-7A52-BBB6-14D0-ABC9896377E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8117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US"/>
              <a:t>Renderização</a:t>
            </a:r>
            <a:endParaRPr/>
          </a:p>
        </p:txBody>
      </p:sp>
      <p:sp>
        <p:nvSpPr>
          <p:cNvPr id="116" name="Google Shape;116;p16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US"/>
              <a:t>Processo de transformar os dados dos modelos 3D em imagens.</a:t>
            </a:r>
            <a:endParaRPr/>
          </a:p>
        </p:txBody>
      </p:sp>
      <p:sp>
        <p:nvSpPr>
          <p:cNvPr id="117" name="Google Shape;117;p1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pic>
        <p:nvPicPr>
          <p:cNvPr id="118" name="Google Shape;118;p16" descr="Rendering Definitio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2000" y="1574015"/>
            <a:ext cx="7620000" cy="330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Rotação</a:t>
            </a:r>
            <a:endParaRPr/>
          </a:p>
        </p:txBody>
      </p:sp>
      <p:sp>
        <p:nvSpPr>
          <p:cNvPr id="260" name="Google Shape;260;p33"/>
          <p:cNvSpPr txBox="1">
            <a:spLocks noGrp="1"/>
          </p:cNvSpPr>
          <p:nvPr>
            <p:ph type="body" idx="1"/>
          </p:nvPr>
        </p:nvSpPr>
        <p:spPr>
          <a:xfrm>
            <a:off x="390548" y="4843054"/>
            <a:ext cx="8428232" cy="4920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R</a:t>
            </a:r>
            <a:r>
              <a:rPr lang="pt-BR" baseline="-25000"/>
              <a:t>𝛳</a:t>
            </a:r>
            <a:r>
              <a:rPr lang="pt-BR"/>
              <a:t> = rotaciona 𝛳</a:t>
            </a:r>
            <a:r>
              <a:rPr lang="pt-BR" baseline="-25000"/>
              <a:t> </a:t>
            </a:r>
            <a:r>
              <a:rPr lang="pt-BR"/>
              <a:t>no sentido anti-horário</a:t>
            </a:r>
            <a:endParaRPr/>
          </a:p>
        </p:txBody>
      </p:sp>
      <p:sp>
        <p:nvSpPr>
          <p:cNvPr id="261" name="Google Shape;261;p3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40</a:t>
            </a:fld>
            <a:endParaRPr/>
          </a:p>
        </p:txBody>
      </p:sp>
      <p:pic>
        <p:nvPicPr>
          <p:cNvPr id="262" name="Google Shape;262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9921" y="723251"/>
            <a:ext cx="8381556" cy="40262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Rotação como um movimento circular</a:t>
            </a:r>
            <a:endParaRPr/>
          </a:p>
        </p:txBody>
      </p:sp>
      <p:sp>
        <p:nvSpPr>
          <p:cNvPr id="268" name="Google Shape;268;p34"/>
          <p:cNvSpPr txBox="1">
            <a:spLocks noGrp="1"/>
          </p:cNvSpPr>
          <p:nvPr>
            <p:ph type="body" idx="1"/>
          </p:nvPr>
        </p:nvSpPr>
        <p:spPr>
          <a:xfrm>
            <a:off x="263951" y="3985217"/>
            <a:ext cx="8757501" cy="1243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pt-BR"/>
              <a:t>R</a:t>
            </a:r>
            <a:r>
              <a:rPr lang="pt-BR" baseline="-25000"/>
              <a:t>𝛳</a:t>
            </a:r>
            <a:r>
              <a:rPr lang="pt-BR"/>
              <a:t> = rotaciona 𝛳</a:t>
            </a:r>
            <a:r>
              <a:rPr lang="pt-BR" baseline="-25000"/>
              <a:t> </a:t>
            </a:r>
            <a:r>
              <a:rPr lang="pt-BR"/>
              <a:t>no sentido anti-horário</a:t>
            </a:r>
            <a:endParaRPr/>
          </a:p>
          <a:p>
            <a:pPr marL="0" lvl="0" indent="0" algn="l" rtl="0">
              <a:spcBef>
                <a:spcPts val="168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pt-BR" sz="1600"/>
              <a:t>Conforme o ângulo muda, os pontos se movem ao longo de uma trajetória circular.</a:t>
            </a:r>
            <a:endParaRPr/>
          </a:p>
          <a:p>
            <a:pPr marL="0" lvl="0" indent="0" algn="l" rtl="0">
              <a:spcBef>
                <a:spcPts val="168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pt-BR" sz="1600"/>
              <a:t>Portanto, as rotações preservam o comprimento dos vetores:</a:t>
            </a:r>
            <a:endParaRPr/>
          </a:p>
        </p:txBody>
      </p:sp>
      <p:sp>
        <p:nvSpPr>
          <p:cNvPr id="269" name="Google Shape;269;p3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41</a:t>
            </a:fld>
            <a:endParaRPr/>
          </a:p>
        </p:txBody>
      </p:sp>
      <p:pic>
        <p:nvPicPr>
          <p:cNvPr id="270" name="Google Shape;270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12363" y="629655"/>
            <a:ext cx="6749876" cy="327304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3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30738" y="4954833"/>
            <a:ext cx="1781666" cy="3650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A transformação de rotação é linear ?</a:t>
            </a:r>
            <a:endParaRPr/>
          </a:p>
        </p:txBody>
      </p:sp>
      <p:sp>
        <p:nvSpPr>
          <p:cNvPr id="278" name="Google Shape;278;p3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42</a:t>
            </a:fld>
            <a:endParaRPr/>
          </a:p>
        </p:txBody>
      </p:sp>
      <p:pic>
        <p:nvPicPr>
          <p:cNvPr id="279" name="Google Shape;279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5608" y="752205"/>
            <a:ext cx="8050491" cy="4324096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35"/>
          <p:cNvSpPr txBox="1">
            <a:spLocks noGrp="1"/>
          </p:cNvSpPr>
          <p:nvPr>
            <p:ph type="body" idx="1"/>
          </p:nvPr>
        </p:nvSpPr>
        <p:spPr>
          <a:xfrm>
            <a:off x="390547" y="4977353"/>
            <a:ext cx="8428232" cy="565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pt-BR" sz="3200" b="1"/>
              <a:t>SIM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Google Shape;293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2824" y="629655"/>
            <a:ext cx="7464167" cy="3650656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3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Translação</a:t>
            </a:r>
            <a:endParaRPr/>
          </a:p>
        </p:txBody>
      </p:sp>
      <p:sp>
        <p:nvSpPr>
          <p:cNvPr id="295" name="Google Shape;295;p37"/>
          <p:cNvSpPr txBox="1">
            <a:spLocks noGrp="1"/>
          </p:cNvSpPr>
          <p:nvPr>
            <p:ph type="body" idx="1"/>
          </p:nvPr>
        </p:nvSpPr>
        <p:spPr>
          <a:xfrm>
            <a:off x="390548" y="4185503"/>
            <a:ext cx="8428232" cy="1225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b="1"/>
              <a:t>T</a:t>
            </a:r>
            <a:r>
              <a:rPr lang="pt-BR" b="1" baseline="-25000"/>
              <a:t>b</a:t>
            </a:r>
            <a:r>
              <a:rPr lang="pt-BR" b="1"/>
              <a:t> — “translade (mova) por b” </a:t>
            </a:r>
            <a:endParaRPr/>
          </a:p>
          <a:p>
            <a:pPr marL="0" lvl="0" indent="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None/>
            </a:pPr>
            <a:endParaRPr sz="120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T</a:t>
            </a:r>
            <a:r>
              <a:rPr lang="pt-BR" baseline="-25000"/>
              <a:t>b</a:t>
            </a:r>
            <a:r>
              <a:rPr lang="pt-BR"/>
              <a:t>(x) = x + b 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</p:txBody>
      </p:sp>
      <p:sp>
        <p:nvSpPr>
          <p:cNvPr id="296" name="Google Shape;296;p3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43</a:t>
            </a:fld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A transformação de translação é linear?</a:t>
            </a:r>
            <a:endParaRPr/>
          </a:p>
        </p:txBody>
      </p:sp>
      <p:sp>
        <p:nvSpPr>
          <p:cNvPr id="302" name="Google Shape;302;p3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44</a:t>
            </a:fld>
            <a:endParaRPr/>
          </a:p>
        </p:txBody>
      </p:sp>
      <p:pic>
        <p:nvPicPr>
          <p:cNvPr id="303" name="Google Shape;303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50846" y="629655"/>
            <a:ext cx="6079133" cy="3989668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38"/>
          <p:cNvSpPr txBox="1">
            <a:spLocks noGrp="1"/>
          </p:cNvSpPr>
          <p:nvPr>
            <p:ph type="body" idx="1"/>
          </p:nvPr>
        </p:nvSpPr>
        <p:spPr>
          <a:xfrm>
            <a:off x="390547" y="4977353"/>
            <a:ext cx="8428232" cy="565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pt-BR" sz="3200" b="1"/>
              <a:t>NÃO</a:t>
            </a:r>
            <a:endParaRPr b="1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Transformação Afim</a:t>
            </a:r>
            <a:endParaRPr/>
          </a:p>
        </p:txBody>
      </p:sp>
      <p:sp>
        <p:nvSpPr>
          <p:cNvPr id="310" name="Google Shape;310;p39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Dizemos que a translação é uma transformação </a:t>
            </a:r>
            <a:r>
              <a:rPr lang="pt-BR" b="1"/>
              <a:t>afim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 b="1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Na prática: 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Composição de uma transformação linear + translação</a:t>
            </a:r>
            <a:endParaRPr b="1"/>
          </a:p>
        </p:txBody>
      </p:sp>
      <p:sp>
        <p:nvSpPr>
          <p:cNvPr id="311" name="Google Shape;311;p3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45</a:t>
            </a:fld>
            <a:endParaRPr/>
          </a:p>
        </p:txBody>
      </p:sp>
      <p:pic>
        <p:nvPicPr>
          <p:cNvPr id="312" name="Google Shape;312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15108" y="2683302"/>
            <a:ext cx="2986918" cy="6892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4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Reflexão</a:t>
            </a:r>
            <a:endParaRPr/>
          </a:p>
        </p:txBody>
      </p:sp>
      <p:sp>
        <p:nvSpPr>
          <p:cNvPr id="328" name="Google Shape;328;p4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46</a:t>
            </a:fld>
            <a:endParaRPr/>
          </a:p>
        </p:txBody>
      </p:sp>
      <p:pic>
        <p:nvPicPr>
          <p:cNvPr id="329" name="Google Shape;329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8626" y="659931"/>
            <a:ext cx="6759636" cy="4720521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41"/>
          <p:cNvSpPr txBox="1">
            <a:spLocks noGrp="1"/>
          </p:cNvSpPr>
          <p:nvPr>
            <p:ph type="body" idx="1"/>
          </p:nvPr>
        </p:nvSpPr>
        <p:spPr>
          <a:xfrm>
            <a:off x="6263447" y="1131216"/>
            <a:ext cx="2569467" cy="34879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None/>
            </a:pPr>
            <a:r>
              <a:rPr lang="pt-BR" sz="1200" b="1"/>
              <a:t>reflexão em torno do y</a:t>
            </a:r>
            <a:endParaRPr sz="1200" b="1"/>
          </a:p>
        </p:txBody>
      </p:sp>
      <p:sp>
        <p:nvSpPr>
          <p:cNvPr id="331" name="Google Shape;331;p41"/>
          <p:cNvSpPr txBox="1"/>
          <p:nvPr/>
        </p:nvSpPr>
        <p:spPr>
          <a:xfrm>
            <a:off x="6331006" y="3255834"/>
            <a:ext cx="2569467" cy="34879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None/>
            </a:pPr>
            <a:r>
              <a:rPr lang="pt-BR" sz="1200" b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reflexão em torno do x</a:t>
            </a:r>
            <a:endParaRPr sz="1200" b="1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4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Cisalhamento ( na direção de x )</a:t>
            </a:r>
            <a:endParaRPr/>
          </a:p>
        </p:txBody>
      </p:sp>
      <p:sp>
        <p:nvSpPr>
          <p:cNvPr id="345" name="Google Shape;345;p4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47</a:t>
            </a:fld>
            <a:endParaRPr/>
          </a:p>
        </p:txBody>
      </p:sp>
      <p:pic>
        <p:nvPicPr>
          <p:cNvPr id="346" name="Google Shape;346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3564" y="967769"/>
            <a:ext cx="8428232" cy="37833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4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A reflexão e cisalhamento são lineares ?</a:t>
            </a:r>
            <a:endParaRPr/>
          </a:p>
        </p:txBody>
      </p:sp>
      <p:sp>
        <p:nvSpPr>
          <p:cNvPr id="353" name="Google Shape;353;p4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48</a:t>
            </a:fld>
            <a:endParaRPr/>
          </a:p>
        </p:txBody>
      </p:sp>
      <p:sp>
        <p:nvSpPr>
          <p:cNvPr id="354" name="Google Shape;354;p44"/>
          <p:cNvSpPr txBox="1">
            <a:spLocks noGrp="1"/>
          </p:cNvSpPr>
          <p:nvPr>
            <p:ph type="body" idx="1"/>
          </p:nvPr>
        </p:nvSpPr>
        <p:spPr>
          <a:xfrm>
            <a:off x="237506" y="2455010"/>
            <a:ext cx="8428232" cy="565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pt-BR" sz="3200" b="1"/>
              <a:t>SIM</a:t>
            </a:r>
            <a:r>
              <a:rPr lang="pt-BR" sz="3200"/>
              <a:t>, ambas são lineares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Google Shape;359;p45"/>
          <p:cNvPicPr preferRelativeResize="0"/>
          <p:nvPr/>
        </p:nvPicPr>
        <p:blipFill rotWithShape="1">
          <a:blip r:embed="rId3">
            <a:alphaModFix/>
          </a:blip>
          <a:srcRect l="51864" t="49262"/>
          <a:stretch/>
        </p:blipFill>
        <p:spPr>
          <a:xfrm>
            <a:off x="4637986" y="3129698"/>
            <a:ext cx="3649076" cy="2433165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4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Composição de Transformações</a:t>
            </a:r>
            <a:endParaRPr/>
          </a:p>
        </p:txBody>
      </p:sp>
      <p:sp>
        <p:nvSpPr>
          <p:cNvPr id="361" name="Google Shape;361;p45"/>
          <p:cNvSpPr txBox="1">
            <a:spLocks noGrp="1"/>
          </p:cNvSpPr>
          <p:nvPr>
            <p:ph type="body" idx="1"/>
          </p:nvPr>
        </p:nvSpPr>
        <p:spPr>
          <a:xfrm>
            <a:off x="390547" y="3289955"/>
            <a:ext cx="4673821" cy="2045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r>
              <a:rPr lang="pt-BR" sz="1600"/>
              <a:t>Se pode fazer a composição de transformações mais básicas para se conseguir transformações mais complexas.</a:t>
            </a:r>
            <a:endParaRPr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endParaRPr sz="1600"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r>
              <a:rPr lang="pt-BR" sz="1600"/>
              <a:t>Observação: a ordem importa</a:t>
            </a:r>
            <a:endParaRPr/>
          </a:p>
          <a:p>
            <a:pPr marL="285750" lvl="0" indent="-28575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pt-BR" sz="1600"/>
              <a:t>superior-direito: escala e translada</a:t>
            </a:r>
            <a:endParaRPr/>
          </a:p>
          <a:p>
            <a:pPr marL="285750" lvl="0" indent="-28575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pt-BR" sz="1600"/>
              <a:t>inferior-direito: translada e escala</a:t>
            </a:r>
            <a:endParaRPr/>
          </a:p>
        </p:txBody>
      </p:sp>
      <p:sp>
        <p:nvSpPr>
          <p:cNvPr id="362" name="Google Shape;362;p4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49</a:t>
            </a:fld>
            <a:endParaRPr/>
          </a:p>
        </p:txBody>
      </p:sp>
      <p:pic>
        <p:nvPicPr>
          <p:cNvPr id="363" name="Google Shape;363;p45"/>
          <p:cNvPicPr preferRelativeResize="0"/>
          <p:nvPr/>
        </p:nvPicPr>
        <p:blipFill rotWithShape="1">
          <a:blip r:embed="rId3">
            <a:alphaModFix/>
          </a:blip>
          <a:srcRect b="52144"/>
          <a:stretch/>
        </p:blipFill>
        <p:spPr>
          <a:xfrm>
            <a:off x="698251" y="767334"/>
            <a:ext cx="7580957" cy="2294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US"/>
              <a:t>Na prática</a:t>
            </a:r>
            <a:endParaRPr/>
          </a:p>
        </p:txBody>
      </p:sp>
      <p:cxnSp>
        <p:nvCxnSpPr>
          <p:cNvPr id="124" name="Google Shape;124;p17"/>
          <p:cNvCxnSpPr/>
          <p:nvPr/>
        </p:nvCxnSpPr>
        <p:spPr>
          <a:xfrm rot="10800000" flipH="1">
            <a:off x="4114271" y="2845594"/>
            <a:ext cx="902229" cy="7938"/>
          </a:xfrm>
          <a:prstGeom prst="straightConnector1">
            <a:avLst/>
          </a:prstGeom>
          <a:noFill/>
          <a:ln w="38100" cap="flat" cmpd="sng">
            <a:solidFill>
              <a:srgbClr val="FF9900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25" name="Google Shape;125;p17" descr="wire2"/>
          <p:cNvPicPr preferRelativeResize="0"/>
          <p:nvPr/>
        </p:nvPicPr>
        <p:blipFill rotWithShape="1">
          <a:blip r:embed="rId3">
            <a:alphaModFix/>
          </a:blip>
          <a:srcRect t="930"/>
          <a:stretch/>
        </p:blipFill>
        <p:spPr>
          <a:xfrm>
            <a:off x="1411654" y="1131756"/>
            <a:ext cx="2526771" cy="3443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7" descr="rend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205577" y="1131094"/>
            <a:ext cx="2538678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ATIVIDADE 1: Transformações Geométricas</a:t>
            </a:r>
            <a:endParaRPr dirty="0"/>
          </a:p>
        </p:txBody>
      </p:sp>
      <p:sp>
        <p:nvSpPr>
          <p:cNvPr id="370" name="Google Shape;370;p46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dirty="0"/>
              <a:t>Acesse o documento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dirty="0"/>
              <a:t>Realize todos os exercícios.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dirty="0"/>
              <a:t>Voltamos em 15 minutos?</a:t>
            </a:r>
            <a:endParaRPr dirty="0"/>
          </a:p>
        </p:txBody>
      </p:sp>
      <p:sp>
        <p:nvSpPr>
          <p:cNvPr id="371" name="Google Shape;371;p4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50</a:t>
            </a:fld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4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Como você faria essas transformações?</a:t>
            </a:r>
            <a:endParaRPr/>
          </a:p>
        </p:txBody>
      </p:sp>
      <p:sp>
        <p:nvSpPr>
          <p:cNvPr id="377" name="Google Shape;377;p47"/>
          <p:cNvSpPr txBox="1">
            <a:spLocks noGrp="1"/>
          </p:cNvSpPr>
          <p:nvPr>
            <p:ph type="body" idx="1"/>
          </p:nvPr>
        </p:nvSpPr>
        <p:spPr>
          <a:xfrm>
            <a:off x="390548" y="5030873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Usualmente existe mais de uma maneira de se fazer.</a:t>
            </a:r>
            <a:endParaRPr/>
          </a:p>
        </p:txBody>
      </p:sp>
      <p:sp>
        <p:nvSpPr>
          <p:cNvPr id="378" name="Google Shape;378;p4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51</a:t>
            </a:fld>
            <a:endParaRPr/>
          </a:p>
        </p:txBody>
      </p:sp>
      <p:pic>
        <p:nvPicPr>
          <p:cNvPr id="379" name="Google Shape;379;p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29179" y="664730"/>
            <a:ext cx="6418753" cy="4366143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p47"/>
          <p:cNvSpPr txBox="1"/>
          <p:nvPr/>
        </p:nvSpPr>
        <p:spPr>
          <a:xfrm>
            <a:off x="1290100" y="1401025"/>
            <a:ext cx="657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estado inicial</a:t>
            </a:r>
            <a:endParaRPr/>
          </a:p>
        </p:txBody>
      </p:sp>
      <p:sp>
        <p:nvSpPr>
          <p:cNvPr id="381" name="Google Shape;381;p47"/>
          <p:cNvSpPr txBox="1"/>
          <p:nvPr/>
        </p:nvSpPr>
        <p:spPr>
          <a:xfrm>
            <a:off x="4572000" y="1401025"/>
            <a:ext cx="657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a)</a:t>
            </a:r>
            <a:endParaRPr/>
          </a:p>
        </p:txBody>
      </p:sp>
      <p:sp>
        <p:nvSpPr>
          <p:cNvPr id="382" name="Google Shape;382;p47"/>
          <p:cNvSpPr txBox="1"/>
          <p:nvPr/>
        </p:nvSpPr>
        <p:spPr>
          <a:xfrm>
            <a:off x="1782825" y="2978675"/>
            <a:ext cx="657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b)</a:t>
            </a:r>
            <a:endParaRPr/>
          </a:p>
        </p:txBody>
      </p:sp>
      <p:sp>
        <p:nvSpPr>
          <p:cNvPr id="383" name="Google Shape;383;p47"/>
          <p:cNvSpPr txBox="1"/>
          <p:nvPr/>
        </p:nvSpPr>
        <p:spPr>
          <a:xfrm>
            <a:off x="5574375" y="3037100"/>
            <a:ext cx="657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c)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Google Shape;388;p48"/>
          <p:cNvPicPr preferRelativeResize="0"/>
          <p:nvPr/>
        </p:nvPicPr>
        <p:blipFill rotWithShape="1">
          <a:blip r:embed="rId3">
            <a:alphaModFix/>
          </a:blip>
          <a:srcRect l="49085" t="50648"/>
          <a:stretch/>
        </p:blipFill>
        <p:spPr>
          <a:xfrm>
            <a:off x="4148446" y="3169970"/>
            <a:ext cx="3775435" cy="23220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48"/>
          <p:cNvPicPr preferRelativeResize="0"/>
          <p:nvPr/>
        </p:nvPicPr>
        <p:blipFill rotWithShape="1">
          <a:blip r:embed="rId3">
            <a:alphaModFix/>
          </a:blip>
          <a:srcRect t="49505" r="57240"/>
          <a:stretch/>
        </p:blipFill>
        <p:spPr>
          <a:xfrm>
            <a:off x="475013" y="3116160"/>
            <a:ext cx="3170712" cy="2375908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48"/>
          <p:cNvPicPr preferRelativeResize="0"/>
          <p:nvPr/>
        </p:nvPicPr>
        <p:blipFill rotWithShape="1">
          <a:blip r:embed="rId3">
            <a:alphaModFix/>
          </a:blip>
          <a:srcRect l="48391" b="50648"/>
          <a:stretch/>
        </p:blipFill>
        <p:spPr>
          <a:xfrm>
            <a:off x="4096986" y="789238"/>
            <a:ext cx="3826895" cy="2322098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p4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Rotacionar sobre um ponto específico</a:t>
            </a:r>
            <a:endParaRPr/>
          </a:p>
        </p:txBody>
      </p:sp>
      <p:sp>
        <p:nvSpPr>
          <p:cNvPr id="392" name="Google Shape;392;p4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52</a:t>
            </a:fld>
            <a:endParaRPr/>
          </a:p>
        </p:txBody>
      </p:sp>
      <p:pic>
        <p:nvPicPr>
          <p:cNvPr id="393" name="Google Shape;393;p48"/>
          <p:cNvPicPr preferRelativeResize="0"/>
          <p:nvPr/>
        </p:nvPicPr>
        <p:blipFill rotWithShape="1">
          <a:blip r:embed="rId3">
            <a:alphaModFix/>
          </a:blip>
          <a:srcRect r="57240" b="50648"/>
          <a:stretch/>
        </p:blipFill>
        <p:spPr>
          <a:xfrm>
            <a:off x="475013" y="789238"/>
            <a:ext cx="3170712" cy="2322097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p48"/>
          <p:cNvSpPr txBox="1">
            <a:spLocks noGrp="1"/>
          </p:cNvSpPr>
          <p:nvPr>
            <p:ph type="body" idx="1"/>
          </p:nvPr>
        </p:nvSpPr>
        <p:spPr>
          <a:xfrm>
            <a:off x="6197460" y="1706251"/>
            <a:ext cx="2569467" cy="34879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None/>
            </a:pPr>
            <a:r>
              <a:rPr lang="pt-BR" sz="1200" b="1"/>
              <a:t>Passo 1: translade de -X</a:t>
            </a:r>
            <a:endParaRPr sz="1200" b="1"/>
          </a:p>
        </p:txBody>
      </p:sp>
      <p:sp>
        <p:nvSpPr>
          <p:cNvPr id="395" name="Google Shape;395;p48"/>
          <p:cNvSpPr txBox="1"/>
          <p:nvPr/>
        </p:nvSpPr>
        <p:spPr>
          <a:xfrm>
            <a:off x="2105753" y="4102229"/>
            <a:ext cx="2569467" cy="34879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None/>
            </a:pPr>
            <a:r>
              <a:rPr lang="pt-BR" sz="1200" b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Passo 2: rotacione</a:t>
            </a:r>
            <a:endParaRPr/>
          </a:p>
        </p:txBody>
      </p:sp>
      <p:sp>
        <p:nvSpPr>
          <p:cNvPr id="396" name="Google Shape;396;p48"/>
          <p:cNvSpPr txBox="1"/>
          <p:nvPr/>
        </p:nvSpPr>
        <p:spPr>
          <a:xfrm>
            <a:off x="6197460" y="4102230"/>
            <a:ext cx="2569467" cy="34879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None/>
            </a:pPr>
            <a:r>
              <a:rPr lang="pt-BR" sz="1200" b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Passo 3: translade de X</a:t>
            </a:r>
            <a:endParaRPr sz="1200" b="1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49"/>
          <p:cNvSpPr/>
          <p:nvPr/>
        </p:nvSpPr>
        <p:spPr>
          <a:xfrm>
            <a:off x="3487919" y="2268187"/>
            <a:ext cx="5442325" cy="2434442"/>
          </a:xfrm>
          <a:prstGeom prst="rect">
            <a:avLst/>
          </a:prstGeom>
          <a:noFill/>
          <a:ln w="19050" cap="flat" cmpd="sng">
            <a:solidFill>
              <a:srgbClr val="C000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" name="Google Shape;402;p4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500"/>
              <a:buFont typeface="Verdana"/>
              <a:buNone/>
            </a:pPr>
            <a:r>
              <a:rPr lang="pt-BR" sz="2500"/>
              <a:t>Sumário de Transformações Geométricas Básicas</a:t>
            </a:r>
            <a:endParaRPr/>
          </a:p>
        </p:txBody>
      </p:sp>
      <p:sp>
        <p:nvSpPr>
          <p:cNvPr id="403" name="Google Shape;403;p49"/>
          <p:cNvSpPr txBox="1">
            <a:spLocks noGrp="1"/>
          </p:cNvSpPr>
          <p:nvPr>
            <p:ph type="body" idx="1"/>
          </p:nvPr>
        </p:nvSpPr>
        <p:spPr>
          <a:xfrm>
            <a:off x="390549" y="838985"/>
            <a:ext cx="3097370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Lineares:</a:t>
            </a:r>
            <a:endParaRPr/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/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/>
          </a:p>
          <a:p>
            <a:pPr marL="818000" lvl="1" indent="-19889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Escala</a:t>
            </a:r>
            <a:endParaRPr/>
          </a:p>
          <a:p>
            <a:pPr marL="818000" lvl="1" indent="-19889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Rotação</a:t>
            </a:r>
            <a:endParaRPr/>
          </a:p>
          <a:p>
            <a:pPr marL="818000" lvl="1" indent="-19889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Reflexão</a:t>
            </a:r>
            <a:endParaRPr/>
          </a:p>
          <a:p>
            <a:pPr marL="818000" lvl="1" indent="-19889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Cisalhamento</a:t>
            </a:r>
            <a:endParaRPr/>
          </a:p>
          <a:p>
            <a:pPr marL="818000" lvl="1" indent="-7189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Não Lineares</a:t>
            </a:r>
            <a:endParaRPr/>
          </a:p>
          <a:p>
            <a:pPr marL="818000" lvl="1" indent="-19889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Translação</a:t>
            </a:r>
            <a:endParaRPr/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/>
          </a:p>
        </p:txBody>
      </p:sp>
      <p:sp>
        <p:nvSpPr>
          <p:cNvPr id="404" name="Google Shape;404;p4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53</a:t>
            </a:fld>
            <a:endParaRPr/>
          </a:p>
        </p:txBody>
      </p:sp>
      <p:pic>
        <p:nvPicPr>
          <p:cNvPr id="405" name="Google Shape;405;p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3373" y="1265024"/>
            <a:ext cx="2345179" cy="663439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49"/>
          <p:cNvSpPr txBox="1"/>
          <p:nvPr/>
        </p:nvSpPr>
        <p:spPr>
          <a:xfrm>
            <a:off x="3676454" y="838984"/>
            <a:ext cx="5344997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240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Transformações Afim:</a:t>
            </a:r>
            <a:endParaRPr/>
          </a:p>
          <a:p>
            <a:pPr marL="0" marR="0" lvl="0" indent="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</a:pPr>
            <a:r>
              <a:rPr lang="pt-BR" sz="140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   Composição de uma transformação linear + translação</a:t>
            </a:r>
            <a:endParaRPr/>
          </a:p>
          <a:p>
            <a:pPr marL="619100" marR="0" lvl="1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619100" marR="0" lvl="1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240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Isometria</a:t>
            </a:r>
            <a:endParaRPr/>
          </a:p>
          <a:p>
            <a:pPr marL="0" marR="0" lvl="0" indent="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</a:pPr>
            <a:r>
              <a:rPr lang="pt-BR" sz="140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   Preserva a distância entre os pontos (comprimento)</a:t>
            </a:r>
            <a:endParaRPr/>
          </a:p>
          <a:p>
            <a:pPr marL="0" marR="0" lvl="0" indent="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</a:pPr>
            <a:endParaRPr sz="2200" b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818000" marR="0" lvl="1" indent="-18619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pt-BR"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Translação</a:t>
            </a:r>
            <a:endParaRPr sz="1200"/>
          </a:p>
          <a:p>
            <a:pPr marL="818000" marR="0" lvl="1" indent="-18619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pt-BR"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Rotação</a:t>
            </a:r>
            <a:endParaRPr sz="1200"/>
          </a:p>
          <a:p>
            <a:pPr marL="818000" marR="0" lvl="1" indent="-18619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pt-BR"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Reflexão</a:t>
            </a:r>
            <a:endParaRPr sz="1200"/>
          </a:p>
          <a:p>
            <a:pPr marL="342900" marR="0" lvl="0" indent="-1905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407" name="Google Shape;407;p4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298288" y="1546950"/>
            <a:ext cx="1668879" cy="385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p4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375411" y="3087063"/>
            <a:ext cx="2280421" cy="3160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5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Revisão: Multiplicação de Matrizes</a:t>
            </a:r>
            <a:endParaRPr/>
          </a:p>
        </p:txBody>
      </p:sp>
      <p:sp>
        <p:nvSpPr>
          <p:cNvPr id="414" name="Google Shape;414;p5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54</a:t>
            </a:fld>
            <a:endParaRPr/>
          </a:p>
        </p:txBody>
      </p:sp>
      <p:pic>
        <p:nvPicPr>
          <p:cNvPr id="415" name="Google Shape;415;p50" descr="A close up of a logo&#10;&#10;Description automatically generated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l="13741" t="17662" r="11617" b="10489"/>
          <a:stretch/>
        </p:blipFill>
        <p:spPr>
          <a:xfrm>
            <a:off x="1329070" y="1446028"/>
            <a:ext cx="6762307" cy="365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5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Multiplicação de Matrizes (Revisão)</a:t>
            </a:r>
            <a:endParaRPr/>
          </a:p>
        </p:txBody>
      </p:sp>
      <p:sp>
        <p:nvSpPr>
          <p:cNvPr id="421" name="Google Shape;421;p51"/>
          <p:cNvSpPr txBox="1">
            <a:spLocks noGrp="1"/>
          </p:cNvSpPr>
          <p:nvPr>
            <p:ph type="body" idx="1"/>
          </p:nvPr>
        </p:nvSpPr>
        <p:spPr>
          <a:xfrm>
            <a:off x="390548" y="4412512"/>
            <a:ext cx="8428232" cy="922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pt-BR"/>
              <a:t>Multiplicação de matrizes é uma combinação linear de colunas.</a:t>
            </a:r>
            <a:endParaRPr/>
          </a:p>
          <a:p>
            <a:pPr marL="0" lvl="0" indent="0" algn="l" rtl="0">
              <a:spcBef>
                <a:spcPts val="108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pt-BR"/>
              <a:t>Server para armazenar as transformações discutidas</a:t>
            </a:r>
            <a:endParaRPr/>
          </a:p>
        </p:txBody>
      </p:sp>
      <p:sp>
        <p:nvSpPr>
          <p:cNvPr id="422" name="Google Shape;422;p5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55</a:t>
            </a:fld>
            <a:endParaRPr/>
          </a:p>
        </p:txBody>
      </p:sp>
      <p:pic>
        <p:nvPicPr>
          <p:cNvPr id="423" name="Google Shape;423;p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84992" y="854210"/>
            <a:ext cx="3574016" cy="33337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5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Matriz de Escala</a:t>
            </a:r>
            <a:endParaRPr/>
          </a:p>
        </p:txBody>
      </p:sp>
      <p:sp>
        <p:nvSpPr>
          <p:cNvPr id="429" name="Google Shape;429;p5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56</a:t>
            </a:fld>
            <a:endParaRPr/>
          </a:p>
        </p:txBody>
      </p:sp>
      <p:pic>
        <p:nvPicPr>
          <p:cNvPr id="431" name="Google Shape;431;p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76856" y="4120531"/>
            <a:ext cx="4590288" cy="11475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 descr="A glass with a candle in it&#10;&#10;Description automatically generated with low confidence">
            <a:extLst>
              <a:ext uri="{FF2B5EF4-FFF2-40B4-BE49-F238E27FC236}">
                <a16:creationId xmlns:a16="http://schemas.microsoft.com/office/drawing/2014/main" id="{22C4D64C-580B-E115-2685-96AB776A60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236" y="1739850"/>
            <a:ext cx="1899783" cy="1899783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1AB9C09C-8A31-A50E-C560-160F8C2D3533}"/>
              </a:ext>
            </a:extLst>
          </p:cNvPr>
          <p:cNvGrpSpPr/>
          <p:nvPr/>
        </p:nvGrpSpPr>
        <p:grpSpPr>
          <a:xfrm>
            <a:off x="475013" y="1066102"/>
            <a:ext cx="2988297" cy="2823017"/>
            <a:chOff x="678730" y="1690216"/>
            <a:chExt cx="2988297" cy="2823017"/>
          </a:xfrm>
        </p:grpSpPr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5C517BFC-30EC-A2C8-084A-ED7E8F5C6CDF}"/>
                </a:ext>
              </a:extLst>
            </p:cNvPr>
            <p:cNvCxnSpPr/>
            <p:nvPr/>
          </p:nvCxnSpPr>
          <p:spPr>
            <a:xfrm>
              <a:off x="678730" y="4263747"/>
              <a:ext cx="2988297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54C20FAB-C662-85CD-4521-FC1C75738D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31953" y="1690216"/>
              <a:ext cx="0" cy="282301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ADD28DE4-4316-C792-86B8-A07662791620}"/>
              </a:ext>
            </a:extLst>
          </p:cNvPr>
          <p:cNvGrpSpPr/>
          <p:nvPr/>
        </p:nvGrpSpPr>
        <p:grpSpPr>
          <a:xfrm>
            <a:off x="5320358" y="1066101"/>
            <a:ext cx="2988297" cy="2823017"/>
            <a:chOff x="5524075" y="1690215"/>
            <a:chExt cx="2988297" cy="2823017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FE2EC7F0-D47E-ACD7-0CF1-3F9C52F3B107}"/>
                </a:ext>
              </a:extLst>
            </p:cNvPr>
            <p:cNvCxnSpPr/>
            <p:nvPr/>
          </p:nvCxnSpPr>
          <p:spPr>
            <a:xfrm>
              <a:off x="5524075" y="4263746"/>
              <a:ext cx="2988297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3071F6B2-D8BC-89BF-063F-110FAB69826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77298" y="1690215"/>
              <a:ext cx="0" cy="282301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8110B542-2A48-B656-2651-AD6635CCF595}"/>
              </a:ext>
            </a:extLst>
          </p:cNvPr>
          <p:cNvGrpSpPr/>
          <p:nvPr/>
        </p:nvGrpSpPr>
        <p:grpSpPr>
          <a:xfrm>
            <a:off x="5699466" y="1722648"/>
            <a:ext cx="1899783" cy="1899783"/>
            <a:chOff x="5910617" y="2339328"/>
            <a:chExt cx="1899783" cy="1899783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8E55E8F-34A2-EBC9-E656-34260390065E}"/>
                </a:ext>
              </a:extLst>
            </p:cNvPr>
            <p:cNvSpPr/>
            <p:nvPr/>
          </p:nvSpPr>
          <p:spPr>
            <a:xfrm>
              <a:off x="5910617" y="2339328"/>
              <a:ext cx="1899783" cy="189978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2" name="Picture 11" descr="A glass with a candle in it&#10;&#10;Description automatically generated with low confidence">
              <a:extLst>
                <a:ext uri="{FF2B5EF4-FFF2-40B4-BE49-F238E27FC236}">
                  <a16:creationId xmlns:a16="http://schemas.microsoft.com/office/drawing/2014/main" id="{702E4B91-1D5D-D45C-FEE8-13F63092309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10617" y="3302891"/>
              <a:ext cx="936219" cy="93621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5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Transformações Lineares em 2D</a:t>
            </a:r>
            <a:endParaRPr/>
          </a:p>
        </p:txBody>
      </p:sp>
      <p:sp>
        <p:nvSpPr>
          <p:cNvPr id="437" name="Google Shape;437;p53"/>
          <p:cNvSpPr txBox="1">
            <a:spLocks noGrp="1"/>
          </p:cNvSpPr>
          <p:nvPr>
            <p:ph type="body" idx="1"/>
          </p:nvPr>
        </p:nvSpPr>
        <p:spPr>
          <a:xfrm>
            <a:off x="390548" y="904973"/>
            <a:ext cx="8428232" cy="44301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Considere uma escala não uniforme:</a:t>
            </a:r>
            <a:endParaRPr/>
          </a:p>
        </p:txBody>
      </p:sp>
      <p:sp>
        <p:nvSpPr>
          <p:cNvPr id="438" name="Google Shape;438;p5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57</a:t>
            </a:fld>
            <a:endParaRPr/>
          </a:p>
        </p:txBody>
      </p:sp>
      <p:pic>
        <p:nvPicPr>
          <p:cNvPr id="439" name="Google Shape;439;p5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97209" y="629655"/>
            <a:ext cx="2008564" cy="1063942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Google Shape;440;p5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5035" y="1693597"/>
            <a:ext cx="7930958" cy="3236622"/>
          </a:xfrm>
          <a:prstGeom prst="rect">
            <a:avLst/>
          </a:prstGeom>
          <a:noFill/>
          <a:ln>
            <a:noFill/>
          </a:ln>
        </p:spPr>
      </p:pic>
      <p:sp>
        <p:nvSpPr>
          <p:cNvPr id="441" name="Google Shape;441;p53"/>
          <p:cNvSpPr txBox="1"/>
          <p:nvPr/>
        </p:nvSpPr>
        <p:spPr>
          <a:xfrm>
            <a:off x="5942937" y="1618012"/>
            <a:ext cx="2569467" cy="138913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None/>
            </a:pPr>
            <a:endParaRPr sz="1200" b="1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None/>
            </a:pPr>
            <a:endParaRPr sz="1200" b="1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None/>
            </a:pPr>
            <a:endParaRPr sz="1200" b="1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None/>
            </a:pPr>
            <a:endParaRPr sz="1200" b="1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None/>
            </a:pPr>
            <a:endParaRPr sz="1200" b="1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None/>
            </a:pPr>
            <a:r>
              <a:rPr lang="pt-BR" sz="1200" b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Matriz que realiza a escala</a:t>
            </a:r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5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Matriz de Rotação (2D)</a:t>
            </a:r>
            <a:endParaRPr/>
          </a:p>
        </p:txBody>
      </p:sp>
      <p:sp>
        <p:nvSpPr>
          <p:cNvPr id="456" name="Google Shape;456;p55"/>
          <p:cNvSpPr txBox="1">
            <a:spLocks noGrp="1"/>
          </p:cNvSpPr>
          <p:nvPr>
            <p:ph type="body" idx="1"/>
          </p:nvPr>
        </p:nvSpPr>
        <p:spPr>
          <a:xfrm>
            <a:off x="235670" y="838985"/>
            <a:ext cx="8583110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Verdana"/>
              <a:buNone/>
            </a:pPr>
            <a:r>
              <a:rPr lang="pt-BR" sz="1900"/>
              <a:t>Exemplo: o que acontece a (1,0) e (0,1) após uma rotação de 𝛳?</a:t>
            </a:r>
            <a:endParaRPr/>
          </a:p>
          <a:p>
            <a:pPr marL="0" lvl="0" indent="0" algn="l" rtl="0">
              <a:spcBef>
                <a:spcPts val="38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Verdana"/>
              <a:buNone/>
            </a:pPr>
            <a:r>
              <a:rPr lang="pt-BR" sz="1900"/>
              <a:t>Rotações movem um ponto numa trajetória circular.</a:t>
            </a:r>
            <a:endParaRPr/>
          </a:p>
          <a:p>
            <a:pPr marL="0" lvl="0" indent="0" algn="l" rtl="0">
              <a:spcBef>
                <a:spcPts val="38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Verdana"/>
              <a:buNone/>
            </a:pPr>
            <a:r>
              <a:rPr lang="pt-BR" sz="1900"/>
              <a:t>Lembre que cos𝛳 e sin𝛳 são as coordenada de um círculo unitário</a:t>
            </a:r>
            <a:endParaRPr/>
          </a:p>
        </p:txBody>
      </p:sp>
      <p:sp>
        <p:nvSpPr>
          <p:cNvPr id="457" name="Google Shape;457;p5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58</a:t>
            </a:fld>
            <a:endParaRPr/>
          </a:p>
        </p:txBody>
      </p:sp>
      <p:pic>
        <p:nvPicPr>
          <p:cNvPr id="458" name="Google Shape;458;p5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0894" y="2090137"/>
            <a:ext cx="3356529" cy="3320592"/>
          </a:xfrm>
          <a:prstGeom prst="rect">
            <a:avLst/>
          </a:prstGeom>
          <a:noFill/>
          <a:ln>
            <a:noFill/>
          </a:ln>
        </p:spPr>
      </p:pic>
      <p:sp>
        <p:nvSpPr>
          <p:cNvPr id="459" name="Google Shape;459;p55"/>
          <p:cNvSpPr/>
          <p:nvPr/>
        </p:nvSpPr>
        <p:spPr>
          <a:xfrm>
            <a:off x="4363304" y="2258055"/>
            <a:ext cx="167029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Resposta:</a:t>
            </a:r>
            <a:endParaRPr dirty="0"/>
          </a:p>
        </p:txBody>
      </p:sp>
      <p:pic>
        <p:nvPicPr>
          <p:cNvPr id="460" name="Google Shape;460;p5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88356" y="2627387"/>
            <a:ext cx="4125636" cy="803970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p55"/>
          <p:cNvSpPr/>
          <p:nvPr/>
        </p:nvSpPr>
        <p:spPr>
          <a:xfrm>
            <a:off x="4423428" y="3611933"/>
            <a:ext cx="420937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Numa representação matricial:</a:t>
            </a:r>
            <a:endParaRPr dirty="0"/>
          </a:p>
        </p:txBody>
      </p:sp>
      <p:pic>
        <p:nvPicPr>
          <p:cNvPr id="462" name="Google Shape;462;p5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778857" y="3951902"/>
            <a:ext cx="3358489" cy="15894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5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dirty="0"/>
              <a:t>Matriz de Rotação (2D)</a:t>
            </a:r>
            <a:endParaRPr dirty="0"/>
          </a:p>
        </p:txBody>
      </p:sp>
      <p:pic>
        <p:nvPicPr>
          <p:cNvPr id="468" name="Google Shape;468;p56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r="68136" b="82229"/>
          <a:stretch/>
        </p:blipFill>
        <p:spPr>
          <a:xfrm>
            <a:off x="762720" y="838200"/>
            <a:ext cx="3164892" cy="1033130"/>
          </a:xfrm>
          <a:prstGeom prst="rect">
            <a:avLst/>
          </a:prstGeom>
          <a:noFill/>
          <a:ln>
            <a:noFill/>
          </a:ln>
        </p:spPr>
      </p:pic>
      <p:sp>
        <p:nvSpPr>
          <p:cNvPr id="469" name="Google Shape;469;p5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59</a:t>
            </a:fld>
            <a:endParaRPr/>
          </a:p>
        </p:txBody>
      </p:sp>
      <p:pic>
        <p:nvPicPr>
          <p:cNvPr id="470" name="Google Shape;470;p56"/>
          <p:cNvPicPr preferRelativeResize="0"/>
          <p:nvPr/>
        </p:nvPicPr>
        <p:blipFill rotWithShape="1">
          <a:blip r:embed="rId3">
            <a:alphaModFix/>
          </a:blip>
          <a:srcRect l="2481" t="26674"/>
          <a:stretch/>
        </p:blipFill>
        <p:spPr>
          <a:xfrm>
            <a:off x="1105786" y="2190306"/>
            <a:ext cx="7492982" cy="32976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US"/>
              <a:t>Várias estratégias podem ser usadas</a:t>
            </a:r>
            <a:endParaRPr/>
          </a:p>
        </p:txBody>
      </p:sp>
      <p:sp>
        <p:nvSpPr>
          <p:cNvPr id="132" name="Google Shape;132;p18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r>
              <a:rPr lang="en-US"/>
              <a:t>                            Non-photorealistic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r>
              <a:rPr lang="en-US"/>
              <a:t>     Photorealistic</a:t>
            </a:r>
            <a:endParaRPr/>
          </a:p>
        </p:txBody>
      </p:sp>
      <p:pic>
        <p:nvPicPr>
          <p:cNvPr id="133" name="Google Shape;133;p18" descr="nonp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90968" y="838985"/>
            <a:ext cx="2229114" cy="300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18" descr="rend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805113" y="2414450"/>
            <a:ext cx="2221178" cy="3000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5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Cisalhamento</a:t>
            </a:r>
            <a:endParaRPr/>
          </a:p>
        </p:txBody>
      </p:sp>
      <p:pic>
        <p:nvPicPr>
          <p:cNvPr id="476" name="Google Shape;476;p57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980388" y="644093"/>
            <a:ext cx="7198065" cy="4851734"/>
          </a:xfrm>
          <a:prstGeom prst="rect">
            <a:avLst/>
          </a:prstGeom>
          <a:noFill/>
          <a:ln>
            <a:noFill/>
          </a:ln>
        </p:spPr>
      </p:pic>
      <p:sp>
        <p:nvSpPr>
          <p:cNvPr id="477" name="Google Shape;477;p5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60</a:t>
            </a:fld>
            <a:endParaRPr/>
          </a:p>
        </p:txBody>
      </p:sp>
      <p:sp>
        <p:nvSpPr>
          <p:cNvPr id="478" name="Google Shape;478;p57"/>
          <p:cNvSpPr txBox="1"/>
          <p:nvPr/>
        </p:nvSpPr>
        <p:spPr>
          <a:xfrm>
            <a:off x="2134508" y="2857500"/>
            <a:ext cx="2258383" cy="31448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None/>
            </a:pPr>
            <a:r>
              <a:rPr lang="pt-BR" sz="1200" b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Cisalhamento Arbitrário</a:t>
            </a:r>
            <a:endParaRPr/>
          </a:p>
        </p:txBody>
      </p:sp>
      <p:sp>
        <p:nvSpPr>
          <p:cNvPr id="479" name="Google Shape;479;p57"/>
          <p:cNvSpPr txBox="1"/>
          <p:nvPr/>
        </p:nvSpPr>
        <p:spPr>
          <a:xfrm>
            <a:off x="6547824" y="1105685"/>
            <a:ext cx="2258383" cy="31448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None/>
            </a:pPr>
            <a:r>
              <a:rPr lang="pt-BR" sz="1200" b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Cisalhamento em x:</a:t>
            </a:r>
            <a:endParaRPr/>
          </a:p>
        </p:txBody>
      </p:sp>
      <p:sp>
        <p:nvSpPr>
          <p:cNvPr id="480" name="Google Shape;480;p57"/>
          <p:cNvSpPr txBox="1"/>
          <p:nvPr/>
        </p:nvSpPr>
        <p:spPr>
          <a:xfrm>
            <a:off x="6547824" y="2840320"/>
            <a:ext cx="2258383" cy="31448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None/>
            </a:pPr>
            <a:r>
              <a:rPr lang="pt-BR" sz="1200" b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Cisalhamento em y:</a:t>
            </a:r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5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300"/>
              <a:buFont typeface="Verdana"/>
              <a:buNone/>
            </a:pPr>
            <a:r>
              <a:rPr lang="pt-BR" sz="2300"/>
              <a:t>Como compor matrizes de transformações lineares ?</a:t>
            </a:r>
            <a:endParaRPr/>
          </a:p>
        </p:txBody>
      </p:sp>
      <p:sp>
        <p:nvSpPr>
          <p:cNvPr id="486" name="Google Shape;486;p58"/>
          <p:cNvSpPr txBox="1">
            <a:spLocks noGrp="1"/>
          </p:cNvSpPr>
          <p:nvPr>
            <p:ph type="body" idx="1"/>
          </p:nvPr>
        </p:nvSpPr>
        <p:spPr>
          <a:xfrm>
            <a:off x="390548" y="3412576"/>
            <a:ext cx="8428232" cy="19225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r>
              <a:rPr lang="pt-BR" sz="1800"/>
              <a:t>Componha transformações lineares via multiplicação de matrizes.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r>
              <a:rPr lang="pt-BR" sz="1800"/>
              <a:t>No exemplo: Uma escala uniforme seguido de uma rotação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endParaRPr sz="180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endParaRPr sz="180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r>
              <a:rPr lang="pt-BR" sz="1800"/>
              <a:t>Permite uma implementação simples e eficiente: reduz a cadeia complexa de transformações a uma única multiplicação de matriz.</a:t>
            </a:r>
            <a:endParaRPr/>
          </a:p>
        </p:txBody>
      </p:sp>
      <p:sp>
        <p:nvSpPr>
          <p:cNvPr id="487" name="Google Shape;487;p5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61</a:t>
            </a:fld>
            <a:endParaRPr/>
          </a:p>
        </p:txBody>
      </p:sp>
      <p:pic>
        <p:nvPicPr>
          <p:cNvPr id="488" name="Google Shape;488;p5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85740" y="763400"/>
            <a:ext cx="6372520" cy="2649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Google Shape;489;p5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83438" y="4118271"/>
            <a:ext cx="2840807" cy="5111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59"/>
          <p:cNvSpPr txBox="1">
            <a:spLocks noGrp="1"/>
          </p:cNvSpPr>
          <p:nvPr>
            <p:ph type="title"/>
          </p:nvPr>
        </p:nvSpPr>
        <p:spPr>
          <a:xfrm>
            <a:off x="84175" y="113725"/>
            <a:ext cx="90015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sz="2467"/>
              <a:t>Translação - Como lidar com essa transformação?</a:t>
            </a:r>
            <a:endParaRPr sz="2467"/>
          </a:p>
        </p:txBody>
      </p:sp>
      <p:sp>
        <p:nvSpPr>
          <p:cNvPr id="496" name="Google Shape;496;p5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62</a:t>
            </a:fld>
            <a:endParaRPr/>
          </a:p>
        </p:txBody>
      </p:sp>
      <p:pic>
        <p:nvPicPr>
          <p:cNvPr id="498" name="Google Shape;498;p5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20090" y="4194668"/>
            <a:ext cx="1889414" cy="1368196"/>
          </a:xfrm>
          <a:prstGeom prst="rect">
            <a:avLst/>
          </a:prstGeom>
          <a:noFill/>
          <a:ln>
            <a:noFill/>
          </a:ln>
        </p:spPr>
      </p:pic>
      <p:sp>
        <p:nvSpPr>
          <p:cNvPr id="499" name="Google Shape;499;p59"/>
          <p:cNvSpPr/>
          <p:nvPr/>
        </p:nvSpPr>
        <p:spPr>
          <a:xfrm>
            <a:off x="5019775" y="4494050"/>
            <a:ext cx="24444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? ? ? ?</a:t>
            </a:r>
            <a:endParaRPr/>
          </a:p>
        </p:txBody>
      </p:sp>
      <p:pic>
        <p:nvPicPr>
          <p:cNvPr id="2" name="Picture 1" descr="A glass with a candle in it&#10;&#10;Description automatically generated with low confidence">
            <a:extLst>
              <a:ext uri="{FF2B5EF4-FFF2-40B4-BE49-F238E27FC236}">
                <a16:creationId xmlns:a16="http://schemas.microsoft.com/office/drawing/2014/main" id="{B2AA567D-0D2B-E89C-A4C1-FC91002290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236" y="1874630"/>
            <a:ext cx="1899783" cy="1899783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C7643114-37B1-8A07-5477-63D73DA85410}"/>
              </a:ext>
            </a:extLst>
          </p:cNvPr>
          <p:cNvGrpSpPr/>
          <p:nvPr/>
        </p:nvGrpSpPr>
        <p:grpSpPr>
          <a:xfrm>
            <a:off x="475013" y="1200882"/>
            <a:ext cx="2988297" cy="2823017"/>
            <a:chOff x="678730" y="1690216"/>
            <a:chExt cx="2988297" cy="2823017"/>
          </a:xfrm>
        </p:grpSpPr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3192B0CD-7E34-3329-0BAD-DBD68ACC0796}"/>
                </a:ext>
              </a:extLst>
            </p:cNvPr>
            <p:cNvCxnSpPr/>
            <p:nvPr/>
          </p:nvCxnSpPr>
          <p:spPr>
            <a:xfrm>
              <a:off x="678730" y="4263747"/>
              <a:ext cx="2988297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FD19BDA4-122C-C401-89B5-2CCB7755F7B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31953" y="1690216"/>
              <a:ext cx="0" cy="282301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00F1C947-4019-5794-3738-B24C4FDBB47F}"/>
              </a:ext>
            </a:extLst>
          </p:cNvPr>
          <p:cNvGrpSpPr/>
          <p:nvPr/>
        </p:nvGrpSpPr>
        <p:grpSpPr>
          <a:xfrm>
            <a:off x="5320358" y="1200881"/>
            <a:ext cx="2988297" cy="2823017"/>
            <a:chOff x="5524075" y="1690215"/>
            <a:chExt cx="2988297" cy="2823017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0EC74BC9-DEF1-02BC-74F8-0318251596F6}"/>
                </a:ext>
              </a:extLst>
            </p:cNvPr>
            <p:cNvCxnSpPr/>
            <p:nvPr/>
          </p:nvCxnSpPr>
          <p:spPr>
            <a:xfrm>
              <a:off x="5524075" y="4263746"/>
              <a:ext cx="2988297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14F26262-D99F-EF6F-2A21-EF8AEAF23FE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77298" y="1690215"/>
              <a:ext cx="0" cy="282301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2" name="Picture 11" descr="A glass with a candle in it&#10;&#10;Description automatically generated with low confidence">
            <a:extLst>
              <a:ext uri="{FF2B5EF4-FFF2-40B4-BE49-F238E27FC236}">
                <a16:creationId xmlns:a16="http://schemas.microsoft.com/office/drawing/2014/main" id="{E5A5AAE0-D7F0-A4B0-5498-ACDAA95FE8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2362" y="1359721"/>
            <a:ext cx="1899783" cy="1899783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4" name="Google Shape;504;p6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50733" y="4417505"/>
            <a:ext cx="1842534" cy="1145359"/>
          </a:xfrm>
          <a:prstGeom prst="rect">
            <a:avLst/>
          </a:prstGeom>
          <a:noFill/>
          <a:ln>
            <a:noFill/>
          </a:ln>
        </p:spPr>
      </p:pic>
      <p:sp>
        <p:nvSpPr>
          <p:cNvPr id="505" name="Google Shape;505;p6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E como tratar translações (não linear) ?</a:t>
            </a:r>
            <a:endParaRPr/>
          </a:p>
        </p:txBody>
      </p:sp>
      <p:sp>
        <p:nvSpPr>
          <p:cNvPr id="506" name="Google Shape;506;p60"/>
          <p:cNvSpPr txBox="1">
            <a:spLocks noGrp="1"/>
          </p:cNvSpPr>
          <p:nvPr>
            <p:ph type="body" idx="1"/>
          </p:nvPr>
        </p:nvSpPr>
        <p:spPr>
          <a:xfrm>
            <a:off x="263951" y="3949522"/>
            <a:ext cx="8554829" cy="467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98900" lvl="0" indent="-198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pt-BR" sz="1600"/>
              <a:t>A operação de translação não pode ser representada por uma matriz 2x2</a:t>
            </a:r>
            <a:endParaRPr/>
          </a:p>
        </p:txBody>
      </p:sp>
      <p:sp>
        <p:nvSpPr>
          <p:cNvPr id="507" name="Google Shape;507;p6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63</a:t>
            </a:fld>
            <a:endParaRPr/>
          </a:p>
        </p:txBody>
      </p:sp>
      <p:pic>
        <p:nvPicPr>
          <p:cNvPr id="508" name="Google Shape;508;p6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29596" y="736298"/>
            <a:ext cx="1740227" cy="361606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Google Shape;509;p6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90548" y="1069623"/>
            <a:ext cx="8135332" cy="29236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6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Coordenadas Homogêneas (em 2D)</a:t>
            </a:r>
            <a:endParaRPr/>
          </a:p>
        </p:txBody>
      </p:sp>
      <p:sp>
        <p:nvSpPr>
          <p:cNvPr id="515" name="Google Shape;515;p61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2018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Adicionar mais uma coordenada (coordenada w)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Ponto 2D : 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Vetor 2D</a:t>
            </a:r>
            <a:r>
              <a:rPr lang="pt-BR" sz="1600"/>
              <a:t>  </a:t>
            </a:r>
            <a:r>
              <a:rPr lang="pt-BR"/>
              <a:t>: </a:t>
            </a:r>
            <a:endParaRPr/>
          </a:p>
        </p:txBody>
      </p:sp>
      <p:sp>
        <p:nvSpPr>
          <p:cNvPr id="516" name="Google Shape;516;p6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64</a:t>
            </a:fld>
            <a:endParaRPr/>
          </a:p>
        </p:txBody>
      </p:sp>
      <p:pic>
        <p:nvPicPr>
          <p:cNvPr id="517" name="Google Shape;517;p6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81787" y="1563134"/>
            <a:ext cx="1256977" cy="425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518" name="Google Shape;518;p6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981787" y="2305768"/>
            <a:ext cx="1256977" cy="406669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p6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04529" y="3550076"/>
            <a:ext cx="6268075" cy="1325939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Google Shape;520;p61"/>
          <p:cNvSpPr/>
          <p:nvPr/>
        </p:nvSpPr>
        <p:spPr>
          <a:xfrm>
            <a:off x="390548" y="3009556"/>
            <a:ext cx="4409669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 matriz </a:t>
            </a:r>
            <a:r>
              <a:rPr lang="pt-BR" sz="2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para</a:t>
            </a:r>
            <a:r>
              <a:rPr lang="pt-BR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translação então fica: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6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Coordenadas Homogêneas (2D)</a:t>
            </a:r>
            <a:endParaRPr/>
          </a:p>
        </p:txBody>
      </p:sp>
      <p:sp>
        <p:nvSpPr>
          <p:cNvPr id="526" name="Google Shape;526;p62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593196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r>
              <a:rPr lang="pt-BR" sz="1800"/>
              <a:t>Ideia: representa pontos 2D com 3 valores (coordenadas homogêneas)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endParaRPr sz="180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r>
              <a:rPr lang="pt-BR" sz="1800"/>
              <a:t>Podemos usar a descrição 2D-H para coordenadas homogêneas em 2D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endParaRPr sz="180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r>
              <a:rPr lang="pt-BR" sz="1800"/>
              <a:t>Logo as transformações são representadas por matrizes 3x3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endParaRPr sz="180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r>
              <a:rPr lang="pt-BR" sz="1800"/>
              <a:t>Para se recuperar as coordenadas 2D de um ponto, basta dividir por w</a:t>
            </a:r>
            <a:endParaRPr sz="180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7" name="Google Shape;527;p6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65</a:t>
            </a:fld>
            <a:endParaRPr/>
          </a:p>
        </p:txBody>
      </p:sp>
      <p:pic>
        <p:nvPicPr>
          <p:cNvPr id="528" name="Google Shape;528;p6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57139" y="3462022"/>
            <a:ext cx="4002835" cy="18731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6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Propriedades das Coordenadas Homogêneas</a:t>
            </a:r>
            <a:endParaRPr/>
          </a:p>
        </p:txBody>
      </p:sp>
      <p:sp>
        <p:nvSpPr>
          <p:cNvPr id="534" name="Google Shape;534;p63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Operações em coordenadas homogêneas:</a:t>
            </a:r>
            <a:endParaRPr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r>
              <a:rPr lang="pt-BR" sz="1600"/>
              <a:t>(válidas se a coordenada w do resultado for 1 ou 0)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1176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pt-BR" sz="2400" b="1"/>
              <a:t>  vetor	+ vetor	= vetor</a:t>
            </a:r>
            <a:endParaRPr/>
          </a:p>
          <a:p>
            <a:pPr marL="0" lvl="0" indent="0" algn="l" rtl="0">
              <a:spcBef>
                <a:spcPts val="1176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pt-BR" sz="2400" b="1"/>
              <a:t>  ponto	– ponto	= vetor</a:t>
            </a:r>
            <a:endParaRPr/>
          </a:p>
          <a:p>
            <a:pPr marL="0" lvl="0" indent="0" algn="l" rtl="0">
              <a:spcBef>
                <a:spcPts val="1176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pt-BR" sz="2400" b="1"/>
              <a:t>  ponto	+ vetor	= ponto</a:t>
            </a:r>
            <a:endParaRPr/>
          </a:p>
          <a:p>
            <a:pPr marL="0" lvl="0" indent="0" algn="l" rtl="0">
              <a:spcBef>
                <a:spcPts val="1176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pt-BR" sz="2400" b="1"/>
              <a:t>  ponto	+ ponto	= ??</a:t>
            </a:r>
            <a:endParaRPr/>
          </a:p>
        </p:txBody>
      </p:sp>
      <p:sp>
        <p:nvSpPr>
          <p:cNvPr id="535" name="Google Shape;535;p6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66</a:t>
            </a:fld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6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400"/>
              <a:buFont typeface="Verdana"/>
              <a:buNone/>
            </a:pPr>
            <a:r>
              <a:rPr lang="pt-BR" sz="2400"/>
              <a:t>Transformações Afim em Coordenadas Homogêneas</a:t>
            </a:r>
            <a:endParaRPr/>
          </a:p>
        </p:txBody>
      </p:sp>
      <p:sp>
        <p:nvSpPr>
          <p:cNvPr id="541" name="Google Shape;541;p64"/>
          <p:cNvSpPr txBox="1">
            <a:spLocks noGrp="1"/>
          </p:cNvSpPr>
          <p:nvPr>
            <p:ph type="body" idx="1"/>
          </p:nvPr>
        </p:nvSpPr>
        <p:spPr>
          <a:xfrm>
            <a:off x="390548" y="838986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Verdana"/>
              <a:buNone/>
            </a:pPr>
            <a:r>
              <a:rPr lang="pt-BR" sz="2200"/>
              <a:t>transformação afim = transformação linear + translação</a:t>
            </a:r>
            <a:endParaRPr/>
          </a:p>
          <a:p>
            <a:pPr marL="0" lvl="0" indent="0" algn="l" rtl="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Verdana"/>
              <a:buNone/>
            </a:pPr>
            <a:endParaRPr sz="2200"/>
          </a:p>
        </p:txBody>
      </p:sp>
      <p:sp>
        <p:nvSpPr>
          <p:cNvPr id="542" name="Google Shape;542;p6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67</a:t>
            </a:fld>
            <a:endParaRPr/>
          </a:p>
        </p:txBody>
      </p:sp>
      <p:pic>
        <p:nvPicPr>
          <p:cNvPr id="543" name="Google Shape;543;p6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44077" y="1557215"/>
            <a:ext cx="4718962" cy="986692"/>
          </a:xfrm>
          <a:prstGeom prst="rect">
            <a:avLst/>
          </a:prstGeom>
          <a:noFill/>
          <a:ln>
            <a:noFill/>
          </a:ln>
        </p:spPr>
      </p:pic>
      <p:pic>
        <p:nvPicPr>
          <p:cNvPr id="544" name="Google Shape;544;p6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548792" y="3530599"/>
            <a:ext cx="3768792" cy="1207477"/>
          </a:xfrm>
          <a:prstGeom prst="rect">
            <a:avLst/>
          </a:prstGeom>
          <a:noFill/>
          <a:ln>
            <a:noFill/>
          </a:ln>
        </p:spPr>
      </p:pic>
      <p:sp>
        <p:nvSpPr>
          <p:cNvPr id="545" name="Google Shape;545;p64"/>
          <p:cNvSpPr/>
          <p:nvPr/>
        </p:nvSpPr>
        <p:spPr>
          <a:xfrm>
            <a:off x="390548" y="2951939"/>
            <a:ext cx="5133136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usando coordenadas homogêneas: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6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Exemplos com Matrizes Homogêneas</a:t>
            </a:r>
            <a:endParaRPr/>
          </a:p>
        </p:txBody>
      </p:sp>
      <p:sp>
        <p:nvSpPr>
          <p:cNvPr id="551" name="Google Shape;551;p65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518990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Para transformações que já eram lineares, não muda muito: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</p:txBody>
      </p:sp>
      <p:sp>
        <p:nvSpPr>
          <p:cNvPr id="552" name="Google Shape;552;p6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68</a:t>
            </a:fld>
            <a:endParaRPr/>
          </a:p>
        </p:txBody>
      </p:sp>
      <p:pic>
        <p:nvPicPr>
          <p:cNvPr id="553" name="Google Shape;553;p6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81666" y="1281732"/>
            <a:ext cx="4722829" cy="926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4" name="Google Shape;554;p6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922992" y="2801960"/>
            <a:ext cx="2444655" cy="102495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5" name="Google Shape;555;p6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386381" y="4573453"/>
            <a:ext cx="3823813" cy="971021"/>
          </a:xfrm>
          <a:prstGeom prst="rect">
            <a:avLst/>
          </a:prstGeom>
          <a:noFill/>
          <a:ln>
            <a:noFill/>
          </a:ln>
        </p:spPr>
      </p:pic>
      <p:sp>
        <p:nvSpPr>
          <p:cNvPr id="556" name="Google Shape;556;p65"/>
          <p:cNvSpPr txBox="1"/>
          <p:nvPr/>
        </p:nvSpPr>
        <p:spPr>
          <a:xfrm>
            <a:off x="312505" y="2361502"/>
            <a:ext cx="8518990" cy="543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sz="200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Note nestes casos que a terceira coluna e linha, não fazem nada</a:t>
            </a:r>
            <a:endParaRPr/>
          </a:p>
        </p:txBody>
      </p:sp>
      <p:sp>
        <p:nvSpPr>
          <p:cNvPr id="557" name="Google Shape;557;p65"/>
          <p:cNvSpPr txBox="1"/>
          <p:nvPr/>
        </p:nvSpPr>
        <p:spPr>
          <a:xfrm>
            <a:off x="312505" y="4161519"/>
            <a:ext cx="8518990" cy="543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sz="200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Se divide pela última coordenada, para ter as coordenadas finais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6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Translação em Coordenadas Homogêneas</a:t>
            </a:r>
            <a:endParaRPr/>
          </a:p>
        </p:txBody>
      </p:sp>
      <p:sp>
        <p:nvSpPr>
          <p:cNvPr id="563" name="Google Shape;563;p66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0346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Translação representada por uma matriz 3x3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Coordenadas homogêneas nos permitem codificar as translações como transformações lineares!</a:t>
            </a:r>
            <a:endParaRPr/>
          </a:p>
        </p:txBody>
      </p:sp>
      <p:sp>
        <p:nvSpPr>
          <p:cNvPr id="564" name="Google Shape;564;p6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69</a:t>
            </a:fld>
            <a:endParaRPr/>
          </a:p>
        </p:txBody>
      </p:sp>
      <p:pic>
        <p:nvPicPr>
          <p:cNvPr id="565" name="Google Shape;565;p6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7477" y="1324727"/>
            <a:ext cx="4710325" cy="25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US"/>
              <a:t>Rendering no Maya</a:t>
            </a:r>
            <a:endParaRPr/>
          </a:p>
        </p:txBody>
      </p:sp>
      <p:grpSp>
        <p:nvGrpSpPr>
          <p:cNvPr id="140" name="Google Shape;140;p19"/>
          <p:cNvGrpSpPr/>
          <p:nvPr/>
        </p:nvGrpSpPr>
        <p:grpSpPr>
          <a:xfrm>
            <a:off x="346802" y="889669"/>
            <a:ext cx="8202822" cy="4433407"/>
            <a:chOff x="685800" y="2133600"/>
            <a:chExt cx="6650038" cy="3989388"/>
          </a:xfrm>
        </p:grpSpPr>
        <p:pic>
          <p:nvPicPr>
            <p:cNvPr id="141" name="Google Shape;141;p19" descr="TelaMayaPadrao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85800" y="2133600"/>
              <a:ext cx="6650038" cy="398938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2" name="Google Shape;142;p19"/>
            <p:cNvSpPr/>
            <p:nvPr/>
          </p:nvSpPr>
          <p:spPr>
            <a:xfrm>
              <a:off x="762000" y="4114800"/>
              <a:ext cx="3124200" cy="1676400"/>
            </a:xfrm>
            <a:prstGeom prst="rect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Arial"/>
                <a:buNone/>
              </a:pPr>
              <a:endParaRPr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0" name="Google Shape;570;p6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171" y="601543"/>
            <a:ext cx="5953301" cy="4272113"/>
          </a:xfrm>
          <a:prstGeom prst="rect">
            <a:avLst/>
          </a:prstGeom>
          <a:noFill/>
          <a:ln>
            <a:noFill/>
          </a:ln>
        </p:spPr>
      </p:pic>
      <p:sp>
        <p:nvSpPr>
          <p:cNvPr id="571" name="Google Shape;571;p6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Coordenadas homogêneas: alguma intuição</a:t>
            </a:r>
            <a:endParaRPr/>
          </a:p>
        </p:txBody>
      </p:sp>
      <p:sp>
        <p:nvSpPr>
          <p:cNvPr id="572" name="Google Shape;572;p67"/>
          <p:cNvSpPr txBox="1">
            <a:spLocks noGrp="1"/>
          </p:cNvSpPr>
          <p:nvPr>
            <p:ph type="body" idx="1"/>
          </p:nvPr>
        </p:nvSpPr>
        <p:spPr>
          <a:xfrm>
            <a:off x="2912882" y="3412503"/>
            <a:ext cx="6033156" cy="1922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r>
              <a:rPr lang="pt-BR" sz="1600"/>
              <a:t>Vários pontos em coordenadas homogêneas(2D-H) podem representar um ponto 2D.</a:t>
            </a:r>
            <a:endParaRPr/>
          </a:p>
          <a:p>
            <a:pPr marL="0" lvl="0" indent="0" algn="l" rtl="0"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Font typeface="Verdana"/>
              <a:buNone/>
            </a:pPr>
            <a:endParaRPr sz="800"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r>
              <a:rPr lang="pt-BR" sz="1600"/>
              <a:t>x e ωx correspondem ao mesmo ponto 2D</a:t>
            </a:r>
            <a:endParaRPr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r>
              <a:rPr lang="pt-BR" sz="1600"/>
              <a:t>(basta dividir 2D-H por ω para converter para 2D)</a:t>
            </a:r>
            <a:endParaRPr/>
          </a:p>
        </p:txBody>
      </p:sp>
      <p:sp>
        <p:nvSpPr>
          <p:cNvPr id="573" name="Google Shape;573;p6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70</a:t>
            </a:fld>
            <a:endParaRPr/>
          </a:p>
        </p:txBody>
      </p:sp>
      <p:pic>
        <p:nvPicPr>
          <p:cNvPr id="574" name="Google Shape;574;p6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94972" y="4843646"/>
            <a:ext cx="3669340" cy="7576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9" name="Google Shape;579;p6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172" y="629655"/>
            <a:ext cx="5213692" cy="3735746"/>
          </a:xfrm>
          <a:prstGeom prst="rect">
            <a:avLst/>
          </a:prstGeom>
          <a:noFill/>
          <a:ln>
            <a:noFill/>
          </a:ln>
        </p:spPr>
      </p:pic>
      <p:sp>
        <p:nvSpPr>
          <p:cNvPr id="580" name="Google Shape;580;p6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Coordenadas Homogêneas: Pontos vs Vetores</a:t>
            </a:r>
            <a:endParaRPr/>
          </a:p>
        </p:txBody>
      </p:sp>
      <p:sp>
        <p:nvSpPr>
          <p:cNvPr id="581" name="Google Shape;581;p68"/>
          <p:cNvSpPr txBox="1">
            <a:spLocks noGrp="1"/>
          </p:cNvSpPr>
          <p:nvPr>
            <p:ph type="body" idx="1"/>
          </p:nvPr>
        </p:nvSpPr>
        <p:spPr>
          <a:xfrm>
            <a:off x="3966358" y="2479249"/>
            <a:ext cx="4989105" cy="3122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Verdana"/>
              <a:buNone/>
            </a:pPr>
            <a:r>
              <a:rPr lang="pt-BR" sz="1500"/>
              <a:t>Pontos 2D-H com o ω=0 representam vetores</a:t>
            </a:r>
            <a:endParaRPr/>
          </a:p>
          <a:p>
            <a:pPr marL="0" lvl="0" indent="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Verdana"/>
              <a:buNone/>
            </a:pPr>
            <a:r>
              <a:rPr lang="pt-BR" sz="1500"/>
              <a:t>(pense: direções são pontos no infinito)</a:t>
            </a:r>
            <a:endParaRPr/>
          </a:p>
          <a:p>
            <a:pPr marL="0" lvl="0" indent="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Verdana"/>
              <a:buNone/>
            </a:pPr>
            <a:endParaRPr sz="1500"/>
          </a:p>
          <a:p>
            <a:pPr marL="0" lvl="0" indent="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Verdana"/>
              <a:buNone/>
            </a:pPr>
            <a:r>
              <a:rPr lang="pt-BR" sz="1500"/>
              <a:t>Não é possível discriminar pontos e vetores 2D se usando dados codificados apenas com 2 valores</a:t>
            </a:r>
            <a:endParaRPr/>
          </a:p>
          <a:p>
            <a:pPr marL="0" lvl="0" indent="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Verdana"/>
              <a:buNone/>
            </a:pPr>
            <a:endParaRPr sz="1500"/>
          </a:p>
          <a:p>
            <a:pPr marL="0" lvl="0" indent="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Verdana"/>
              <a:buNone/>
            </a:pPr>
            <a:r>
              <a:rPr lang="pt-BR" sz="1500"/>
              <a:t>Obs: translações não mudam a direção do vetor</a:t>
            </a:r>
            <a:endParaRPr/>
          </a:p>
          <a:p>
            <a:pPr marL="0" lvl="0" indent="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Verdana"/>
              <a:buNone/>
            </a:pPr>
            <a:endParaRPr sz="1500"/>
          </a:p>
        </p:txBody>
      </p:sp>
      <p:sp>
        <p:nvSpPr>
          <p:cNvPr id="582" name="Google Shape;582;p6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71</a:t>
            </a:fld>
            <a:endParaRPr/>
          </a:p>
        </p:txBody>
      </p:sp>
      <p:pic>
        <p:nvPicPr>
          <p:cNvPr id="583" name="Google Shape;583;p6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298288" y="4581075"/>
            <a:ext cx="3766013" cy="963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6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Composição de Transformações</a:t>
            </a:r>
            <a:endParaRPr/>
          </a:p>
        </p:txBody>
      </p:sp>
      <p:sp>
        <p:nvSpPr>
          <p:cNvPr id="589" name="Google Shape;589;p6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72</a:t>
            </a:fld>
            <a:endParaRPr/>
          </a:p>
        </p:txBody>
      </p:sp>
      <p:pic>
        <p:nvPicPr>
          <p:cNvPr id="590" name="Google Shape;590;p6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9678" y="1377706"/>
            <a:ext cx="8584643" cy="29595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7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Translade e Rotacione</a:t>
            </a:r>
            <a:endParaRPr/>
          </a:p>
        </p:txBody>
      </p:sp>
      <p:sp>
        <p:nvSpPr>
          <p:cNvPr id="596" name="Google Shape;596;p7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73</a:t>
            </a:fld>
            <a:endParaRPr/>
          </a:p>
        </p:txBody>
      </p:sp>
      <p:pic>
        <p:nvPicPr>
          <p:cNvPr id="597" name="Google Shape;597;p7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9969" y="966593"/>
            <a:ext cx="8489043" cy="3792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7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Rotacione e Translade</a:t>
            </a:r>
            <a:endParaRPr/>
          </a:p>
        </p:txBody>
      </p:sp>
      <p:sp>
        <p:nvSpPr>
          <p:cNvPr id="603" name="Google Shape;603;p7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74</a:t>
            </a:fld>
            <a:endParaRPr/>
          </a:p>
        </p:txBody>
      </p:sp>
      <p:pic>
        <p:nvPicPr>
          <p:cNvPr id="604" name="Google Shape;604;p7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2436" y="1083019"/>
            <a:ext cx="8539128" cy="35489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7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A ordem importa!</a:t>
            </a:r>
            <a:endParaRPr/>
          </a:p>
        </p:txBody>
      </p:sp>
      <p:sp>
        <p:nvSpPr>
          <p:cNvPr id="610" name="Google Shape;610;p7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75</a:t>
            </a:fld>
            <a:endParaRPr/>
          </a:p>
        </p:txBody>
      </p:sp>
      <p:pic>
        <p:nvPicPr>
          <p:cNvPr id="611" name="Google Shape;611;p7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7403" y="541571"/>
            <a:ext cx="7649194" cy="50597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7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Ordem das Transformações</a:t>
            </a:r>
            <a:endParaRPr/>
          </a:p>
        </p:txBody>
      </p:sp>
      <p:sp>
        <p:nvSpPr>
          <p:cNvPr id="617" name="Google Shape;617;p73"/>
          <p:cNvSpPr txBox="1">
            <a:spLocks noGrp="1"/>
          </p:cNvSpPr>
          <p:nvPr>
            <p:ph type="body" idx="1"/>
          </p:nvPr>
        </p:nvSpPr>
        <p:spPr>
          <a:xfrm>
            <a:off x="325220" y="838985"/>
            <a:ext cx="8584318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Multiplicação de matrizes não é comutativa.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Ou seja: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Perceba que as matrizes são aplicadas da direita para a esquerda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</p:txBody>
      </p:sp>
      <p:sp>
        <p:nvSpPr>
          <p:cNvPr id="618" name="Google Shape;618;p7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76</a:t>
            </a:fld>
            <a:endParaRPr/>
          </a:p>
        </p:txBody>
      </p:sp>
      <p:pic>
        <p:nvPicPr>
          <p:cNvPr id="619" name="Google Shape;619;p7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44565" y="1226527"/>
            <a:ext cx="4704449" cy="719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620" name="Google Shape;620;p7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5013" y="2432553"/>
            <a:ext cx="8343767" cy="1095462"/>
          </a:xfrm>
          <a:prstGeom prst="rect">
            <a:avLst/>
          </a:prstGeom>
          <a:noFill/>
          <a:ln>
            <a:noFill/>
          </a:ln>
        </p:spPr>
      </p:pic>
      <p:pic>
        <p:nvPicPr>
          <p:cNvPr id="621" name="Google Shape;621;p7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212850" y="4325186"/>
            <a:ext cx="6628990" cy="10099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7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Compondo as Transformações</a:t>
            </a:r>
            <a:endParaRPr/>
          </a:p>
        </p:txBody>
      </p:sp>
      <p:sp>
        <p:nvSpPr>
          <p:cNvPr id="628" name="Google Shape;628;p74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rPr lang="pt-BR" sz="2200"/>
              <a:t>Sequência de transformações afins A1, A2, A3, ...</a:t>
            </a:r>
            <a:endParaRPr/>
          </a:p>
          <a:p>
            <a:pPr marL="0" lvl="0" indent="0" algn="l" rtl="0">
              <a:spcBef>
                <a:spcPts val="108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rPr lang="pt-BR" sz="2200"/>
              <a:t>Compostas por multiplicações de matrizes</a:t>
            </a:r>
            <a:endParaRPr/>
          </a:p>
          <a:p>
            <a:pPr marL="0" lvl="0" indent="0" algn="l" rtl="0">
              <a:spcBef>
                <a:spcPts val="108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rPr lang="pt-BR" sz="2200"/>
              <a:t>Importante para melhorar desempenho na execução</a:t>
            </a:r>
            <a:endParaRPr/>
          </a:p>
        </p:txBody>
      </p:sp>
      <p:sp>
        <p:nvSpPr>
          <p:cNvPr id="629" name="Google Shape;629;p7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77</a:t>
            </a:fld>
            <a:endParaRPr/>
          </a:p>
        </p:txBody>
      </p:sp>
      <p:pic>
        <p:nvPicPr>
          <p:cNvPr id="630" name="Google Shape;630;p7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5376" y="2391153"/>
            <a:ext cx="7066218" cy="1958109"/>
          </a:xfrm>
          <a:prstGeom prst="rect">
            <a:avLst/>
          </a:prstGeom>
          <a:noFill/>
          <a:ln>
            <a:noFill/>
          </a:ln>
        </p:spPr>
      </p:pic>
      <p:sp>
        <p:nvSpPr>
          <p:cNvPr id="631" name="Google Shape;631;p74"/>
          <p:cNvSpPr/>
          <p:nvPr/>
        </p:nvSpPr>
        <p:spPr>
          <a:xfrm>
            <a:off x="2261875" y="4264950"/>
            <a:ext cx="6597000" cy="7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Pré-multiplique as n matrizes para obter uma matriz única que representa as transformações combinadas</a:t>
            </a:r>
            <a:endParaRPr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7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Decompondo Transformações Complexas</a:t>
            </a:r>
            <a:endParaRPr/>
          </a:p>
        </p:txBody>
      </p:sp>
      <p:sp>
        <p:nvSpPr>
          <p:cNvPr id="638" name="Google Shape;638;p75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Como girar em torno de um determinado ponto c?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1. Transladar o centro para origem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2. Realizar a Rotação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3. Transladar de volta</a:t>
            </a:r>
            <a:endParaRPr/>
          </a:p>
        </p:txBody>
      </p:sp>
      <p:sp>
        <p:nvSpPr>
          <p:cNvPr id="639" name="Google Shape;639;p7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78</a:t>
            </a:fld>
            <a:endParaRPr/>
          </a:p>
        </p:txBody>
      </p:sp>
      <p:pic>
        <p:nvPicPr>
          <p:cNvPr id="640" name="Google Shape;640;p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5220" y="2372933"/>
            <a:ext cx="8565028" cy="1694974"/>
          </a:xfrm>
          <a:prstGeom prst="rect">
            <a:avLst/>
          </a:prstGeom>
          <a:noFill/>
          <a:ln>
            <a:noFill/>
          </a:ln>
        </p:spPr>
      </p:pic>
      <p:sp>
        <p:nvSpPr>
          <p:cNvPr id="641" name="Google Shape;641;p75"/>
          <p:cNvSpPr/>
          <p:nvPr/>
        </p:nvSpPr>
        <p:spPr>
          <a:xfrm>
            <a:off x="390548" y="4369986"/>
            <a:ext cx="3360343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Representação Matricial:</a:t>
            </a:r>
            <a:endParaRPr/>
          </a:p>
        </p:txBody>
      </p:sp>
      <p:pic>
        <p:nvPicPr>
          <p:cNvPr id="642" name="Google Shape;642;p7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868314" y="4824957"/>
            <a:ext cx="2859947" cy="5857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ATIVIDADE 1 e 2: Transformações Geométricas</a:t>
            </a:r>
            <a:endParaRPr dirty="0"/>
          </a:p>
        </p:txBody>
      </p:sp>
      <p:sp>
        <p:nvSpPr>
          <p:cNvPr id="370" name="Google Shape;370;p46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dirty="0"/>
              <a:t>Acesse o documento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dirty="0"/>
              <a:t>Realize todos os exercícios.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dirty="0"/>
              <a:t>Voltamos em 30 minutos?</a:t>
            </a:r>
            <a:endParaRPr dirty="0"/>
          </a:p>
        </p:txBody>
      </p:sp>
      <p:sp>
        <p:nvSpPr>
          <p:cNvPr id="371" name="Google Shape;371;p4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79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813269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0"/>
          <p:cNvSpPr/>
          <p:nvPr/>
        </p:nvSpPr>
        <p:spPr>
          <a:xfrm>
            <a:off x="3540204" y="3117587"/>
            <a:ext cx="2165700" cy="2165700"/>
          </a:xfrm>
          <a:prstGeom prst="ellipse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2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US"/>
              <a:t>Conceito de Imagem Raster x Vetorial</a:t>
            </a:r>
            <a:endParaRPr/>
          </a:p>
        </p:txBody>
      </p:sp>
      <p:sp>
        <p:nvSpPr>
          <p:cNvPr id="149" name="Google Shape;149;p20"/>
          <p:cNvSpPr txBox="1">
            <a:spLocks noGrp="1"/>
          </p:cNvSpPr>
          <p:nvPr>
            <p:ph type="body" idx="1"/>
          </p:nvPr>
        </p:nvSpPr>
        <p:spPr>
          <a:xfrm>
            <a:off x="390550" y="838982"/>
            <a:ext cx="8428200" cy="12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A imagem raster é baseada em pontos (pixels) distribuídos em duas dimensões (2D). Já imagens vetoriais são dados geométricos usados para desenhar uma imagem.</a:t>
            </a:r>
            <a:endParaRPr/>
          </a:p>
        </p:txBody>
      </p:sp>
      <p:sp>
        <p:nvSpPr>
          <p:cNvPr id="150" name="Google Shape;150;p20"/>
          <p:cNvSpPr/>
          <p:nvPr/>
        </p:nvSpPr>
        <p:spPr>
          <a:xfrm>
            <a:off x="4623131" y="2997263"/>
            <a:ext cx="2406300" cy="2406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20"/>
          <p:cNvSpPr/>
          <p:nvPr/>
        </p:nvSpPr>
        <p:spPr>
          <a:xfrm>
            <a:off x="4623131" y="2997263"/>
            <a:ext cx="240600" cy="2406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20"/>
          <p:cNvSpPr/>
          <p:nvPr/>
        </p:nvSpPr>
        <p:spPr>
          <a:xfrm>
            <a:off x="4863781" y="2997263"/>
            <a:ext cx="240600" cy="2406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0"/>
          <p:cNvSpPr/>
          <p:nvPr/>
        </p:nvSpPr>
        <p:spPr>
          <a:xfrm>
            <a:off x="4863781" y="3237912"/>
            <a:ext cx="240600" cy="240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0"/>
          <p:cNvSpPr/>
          <p:nvPr/>
        </p:nvSpPr>
        <p:spPr>
          <a:xfrm>
            <a:off x="5104432" y="3478562"/>
            <a:ext cx="240600" cy="240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0"/>
          <p:cNvSpPr/>
          <p:nvPr/>
        </p:nvSpPr>
        <p:spPr>
          <a:xfrm>
            <a:off x="5345082" y="3719211"/>
            <a:ext cx="240600" cy="240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20"/>
          <p:cNvSpPr/>
          <p:nvPr/>
        </p:nvSpPr>
        <p:spPr>
          <a:xfrm>
            <a:off x="5585732" y="3959861"/>
            <a:ext cx="240600" cy="2406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20"/>
          <p:cNvSpPr/>
          <p:nvPr/>
        </p:nvSpPr>
        <p:spPr>
          <a:xfrm>
            <a:off x="5104432" y="3237912"/>
            <a:ext cx="240600" cy="2406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20"/>
          <p:cNvSpPr/>
          <p:nvPr/>
        </p:nvSpPr>
        <p:spPr>
          <a:xfrm>
            <a:off x="5345082" y="3478562"/>
            <a:ext cx="240600" cy="2406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20"/>
          <p:cNvSpPr/>
          <p:nvPr/>
        </p:nvSpPr>
        <p:spPr>
          <a:xfrm>
            <a:off x="5585732" y="3719211"/>
            <a:ext cx="240600" cy="2406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20"/>
          <p:cNvSpPr/>
          <p:nvPr/>
        </p:nvSpPr>
        <p:spPr>
          <a:xfrm>
            <a:off x="5104432" y="2997263"/>
            <a:ext cx="240600" cy="240600"/>
          </a:xfrm>
          <a:prstGeom prst="rect">
            <a:avLst/>
          </a:prstGeom>
          <a:solidFill>
            <a:schemeClr val="hlink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20"/>
          <p:cNvSpPr/>
          <p:nvPr/>
        </p:nvSpPr>
        <p:spPr>
          <a:xfrm>
            <a:off x="5345082" y="3237912"/>
            <a:ext cx="240600" cy="240600"/>
          </a:xfrm>
          <a:prstGeom prst="rect">
            <a:avLst/>
          </a:prstGeom>
          <a:solidFill>
            <a:schemeClr val="hlink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20"/>
          <p:cNvSpPr/>
          <p:nvPr/>
        </p:nvSpPr>
        <p:spPr>
          <a:xfrm>
            <a:off x="5585732" y="3478562"/>
            <a:ext cx="240600" cy="240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20"/>
          <p:cNvSpPr/>
          <p:nvPr/>
        </p:nvSpPr>
        <p:spPr>
          <a:xfrm>
            <a:off x="5345082" y="2997263"/>
            <a:ext cx="240600" cy="240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20"/>
          <p:cNvSpPr/>
          <p:nvPr/>
        </p:nvSpPr>
        <p:spPr>
          <a:xfrm>
            <a:off x="5585732" y="3237912"/>
            <a:ext cx="240600" cy="240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20"/>
          <p:cNvSpPr/>
          <p:nvPr/>
        </p:nvSpPr>
        <p:spPr>
          <a:xfrm>
            <a:off x="5585732" y="2997263"/>
            <a:ext cx="240600" cy="240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20"/>
          <p:cNvSpPr/>
          <p:nvPr/>
        </p:nvSpPr>
        <p:spPr>
          <a:xfrm>
            <a:off x="4623131" y="3237912"/>
            <a:ext cx="240600" cy="240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20"/>
          <p:cNvSpPr/>
          <p:nvPr/>
        </p:nvSpPr>
        <p:spPr>
          <a:xfrm>
            <a:off x="4863781" y="3478562"/>
            <a:ext cx="240600" cy="240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20"/>
          <p:cNvSpPr/>
          <p:nvPr/>
        </p:nvSpPr>
        <p:spPr>
          <a:xfrm>
            <a:off x="5104432" y="3719211"/>
            <a:ext cx="240600" cy="240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20"/>
          <p:cNvSpPr/>
          <p:nvPr/>
        </p:nvSpPr>
        <p:spPr>
          <a:xfrm>
            <a:off x="5345082" y="3959861"/>
            <a:ext cx="240600" cy="240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20"/>
          <p:cNvSpPr/>
          <p:nvPr/>
        </p:nvSpPr>
        <p:spPr>
          <a:xfrm>
            <a:off x="4623131" y="3478562"/>
            <a:ext cx="240600" cy="240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20"/>
          <p:cNvSpPr/>
          <p:nvPr/>
        </p:nvSpPr>
        <p:spPr>
          <a:xfrm>
            <a:off x="4863781" y="3719211"/>
            <a:ext cx="240600" cy="240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20"/>
          <p:cNvSpPr/>
          <p:nvPr/>
        </p:nvSpPr>
        <p:spPr>
          <a:xfrm>
            <a:off x="5104432" y="3959861"/>
            <a:ext cx="240600" cy="240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20"/>
          <p:cNvSpPr/>
          <p:nvPr/>
        </p:nvSpPr>
        <p:spPr>
          <a:xfrm>
            <a:off x="4623131" y="3719211"/>
            <a:ext cx="240600" cy="240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20"/>
          <p:cNvSpPr/>
          <p:nvPr/>
        </p:nvSpPr>
        <p:spPr>
          <a:xfrm>
            <a:off x="4863781" y="3959861"/>
            <a:ext cx="240600" cy="240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20"/>
          <p:cNvSpPr/>
          <p:nvPr/>
        </p:nvSpPr>
        <p:spPr>
          <a:xfrm>
            <a:off x="4623131" y="3959861"/>
            <a:ext cx="240600" cy="240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20"/>
          <p:cNvSpPr/>
          <p:nvPr/>
        </p:nvSpPr>
        <p:spPr>
          <a:xfrm>
            <a:off x="5826383" y="2997263"/>
            <a:ext cx="240600" cy="240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20"/>
          <p:cNvSpPr/>
          <p:nvPr/>
        </p:nvSpPr>
        <p:spPr>
          <a:xfrm>
            <a:off x="6067033" y="2997263"/>
            <a:ext cx="240600" cy="240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20"/>
          <p:cNvSpPr/>
          <p:nvPr/>
        </p:nvSpPr>
        <p:spPr>
          <a:xfrm>
            <a:off x="6067033" y="3237912"/>
            <a:ext cx="240600" cy="240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20"/>
          <p:cNvSpPr/>
          <p:nvPr/>
        </p:nvSpPr>
        <p:spPr>
          <a:xfrm>
            <a:off x="6307683" y="3478562"/>
            <a:ext cx="240600" cy="240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20"/>
          <p:cNvSpPr/>
          <p:nvPr/>
        </p:nvSpPr>
        <p:spPr>
          <a:xfrm>
            <a:off x="6548334" y="3719211"/>
            <a:ext cx="240600" cy="240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20"/>
          <p:cNvSpPr/>
          <p:nvPr/>
        </p:nvSpPr>
        <p:spPr>
          <a:xfrm>
            <a:off x="6788984" y="3959861"/>
            <a:ext cx="240600" cy="240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20"/>
          <p:cNvSpPr/>
          <p:nvPr/>
        </p:nvSpPr>
        <p:spPr>
          <a:xfrm>
            <a:off x="6307683" y="3237912"/>
            <a:ext cx="240600" cy="240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20"/>
          <p:cNvSpPr/>
          <p:nvPr/>
        </p:nvSpPr>
        <p:spPr>
          <a:xfrm>
            <a:off x="6548334" y="3478562"/>
            <a:ext cx="240600" cy="240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20"/>
          <p:cNvSpPr/>
          <p:nvPr/>
        </p:nvSpPr>
        <p:spPr>
          <a:xfrm>
            <a:off x="6788984" y="3719211"/>
            <a:ext cx="240600" cy="240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20"/>
          <p:cNvSpPr/>
          <p:nvPr/>
        </p:nvSpPr>
        <p:spPr>
          <a:xfrm>
            <a:off x="6307683" y="2997263"/>
            <a:ext cx="240600" cy="240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p20"/>
          <p:cNvSpPr/>
          <p:nvPr/>
        </p:nvSpPr>
        <p:spPr>
          <a:xfrm>
            <a:off x="6548334" y="3237912"/>
            <a:ext cx="240600" cy="240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20"/>
          <p:cNvSpPr/>
          <p:nvPr/>
        </p:nvSpPr>
        <p:spPr>
          <a:xfrm>
            <a:off x="6788984" y="3478562"/>
            <a:ext cx="240600" cy="240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20"/>
          <p:cNvSpPr/>
          <p:nvPr/>
        </p:nvSpPr>
        <p:spPr>
          <a:xfrm>
            <a:off x="6548334" y="2997263"/>
            <a:ext cx="240600" cy="240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20"/>
          <p:cNvSpPr/>
          <p:nvPr/>
        </p:nvSpPr>
        <p:spPr>
          <a:xfrm>
            <a:off x="6788984" y="3237912"/>
            <a:ext cx="240600" cy="240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20"/>
          <p:cNvSpPr/>
          <p:nvPr/>
        </p:nvSpPr>
        <p:spPr>
          <a:xfrm>
            <a:off x="6788984" y="2997263"/>
            <a:ext cx="240600" cy="240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20"/>
          <p:cNvSpPr/>
          <p:nvPr/>
        </p:nvSpPr>
        <p:spPr>
          <a:xfrm>
            <a:off x="5826383" y="3237912"/>
            <a:ext cx="240600" cy="240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20"/>
          <p:cNvSpPr/>
          <p:nvPr/>
        </p:nvSpPr>
        <p:spPr>
          <a:xfrm>
            <a:off x="6067033" y="3478562"/>
            <a:ext cx="240600" cy="240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20"/>
          <p:cNvSpPr/>
          <p:nvPr/>
        </p:nvSpPr>
        <p:spPr>
          <a:xfrm>
            <a:off x="6307683" y="3719211"/>
            <a:ext cx="240600" cy="240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20"/>
          <p:cNvSpPr/>
          <p:nvPr/>
        </p:nvSpPr>
        <p:spPr>
          <a:xfrm>
            <a:off x="6548334" y="3959861"/>
            <a:ext cx="240600" cy="240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20"/>
          <p:cNvSpPr/>
          <p:nvPr/>
        </p:nvSpPr>
        <p:spPr>
          <a:xfrm>
            <a:off x="5826383" y="3478562"/>
            <a:ext cx="240600" cy="240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20"/>
          <p:cNvSpPr/>
          <p:nvPr/>
        </p:nvSpPr>
        <p:spPr>
          <a:xfrm>
            <a:off x="6067033" y="3719211"/>
            <a:ext cx="240600" cy="240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p20"/>
          <p:cNvSpPr/>
          <p:nvPr/>
        </p:nvSpPr>
        <p:spPr>
          <a:xfrm>
            <a:off x="6307683" y="3959861"/>
            <a:ext cx="240600" cy="240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20"/>
          <p:cNvSpPr/>
          <p:nvPr/>
        </p:nvSpPr>
        <p:spPr>
          <a:xfrm>
            <a:off x="5826383" y="3719211"/>
            <a:ext cx="240600" cy="240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20"/>
          <p:cNvSpPr/>
          <p:nvPr/>
        </p:nvSpPr>
        <p:spPr>
          <a:xfrm>
            <a:off x="6067033" y="3959861"/>
            <a:ext cx="240600" cy="240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20"/>
          <p:cNvSpPr/>
          <p:nvPr/>
        </p:nvSpPr>
        <p:spPr>
          <a:xfrm>
            <a:off x="5826383" y="3959861"/>
            <a:ext cx="240600" cy="240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p20"/>
          <p:cNvSpPr/>
          <p:nvPr/>
        </p:nvSpPr>
        <p:spPr>
          <a:xfrm>
            <a:off x="4623131" y="4200510"/>
            <a:ext cx="240600" cy="240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20"/>
          <p:cNvSpPr/>
          <p:nvPr/>
        </p:nvSpPr>
        <p:spPr>
          <a:xfrm>
            <a:off x="4863781" y="4200510"/>
            <a:ext cx="240600" cy="240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20"/>
          <p:cNvSpPr/>
          <p:nvPr/>
        </p:nvSpPr>
        <p:spPr>
          <a:xfrm>
            <a:off x="4863781" y="4441159"/>
            <a:ext cx="240600" cy="240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20"/>
          <p:cNvSpPr/>
          <p:nvPr/>
        </p:nvSpPr>
        <p:spPr>
          <a:xfrm>
            <a:off x="5104432" y="4681809"/>
            <a:ext cx="240600" cy="240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p20"/>
          <p:cNvSpPr/>
          <p:nvPr/>
        </p:nvSpPr>
        <p:spPr>
          <a:xfrm>
            <a:off x="5345082" y="4922458"/>
            <a:ext cx="240600" cy="240600"/>
          </a:xfrm>
          <a:prstGeom prst="rect">
            <a:avLst/>
          </a:prstGeom>
          <a:solidFill>
            <a:schemeClr val="hlink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p20"/>
          <p:cNvSpPr/>
          <p:nvPr/>
        </p:nvSpPr>
        <p:spPr>
          <a:xfrm>
            <a:off x="5585732" y="5163108"/>
            <a:ext cx="240600" cy="240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20"/>
          <p:cNvSpPr/>
          <p:nvPr/>
        </p:nvSpPr>
        <p:spPr>
          <a:xfrm>
            <a:off x="5104432" y="4441159"/>
            <a:ext cx="240600" cy="240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p20"/>
          <p:cNvSpPr/>
          <p:nvPr/>
        </p:nvSpPr>
        <p:spPr>
          <a:xfrm>
            <a:off x="5345082" y="4681809"/>
            <a:ext cx="240600" cy="2406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p20"/>
          <p:cNvSpPr/>
          <p:nvPr/>
        </p:nvSpPr>
        <p:spPr>
          <a:xfrm>
            <a:off x="5585732" y="4922458"/>
            <a:ext cx="240600" cy="240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20"/>
          <p:cNvSpPr/>
          <p:nvPr/>
        </p:nvSpPr>
        <p:spPr>
          <a:xfrm>
            <a:off x="5104432" y="4200510"/>
            <a:ext cx="240600" cy="240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p20"/>
          <p:cNvSpPr/>
          <p:nvPr/>
        </p:nvSpPr>
        <p:spPr>
          <a:xfrm>
            <a:off x="5345082" y="4441159"/>
            <a:ext cx="240600" cy="240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20"/>
          <p:cNvSpPr/>
          <p:nvPr/>
        </p:nvSpPr>
        <p:spPr>
          <a:xfrm>
            <a:off x="5585732" y="4681809"/>
            <a:ext cx="240600" cy="240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20"/>
          <p:cNvSpPr/>
          <p:nvPr/>
        </p:nvSpPr>
        <p:spPr>
          <a:xfrm>
            <a:off x="5345082" y="4200510"/>
            <a:ext cx="240600" cy="240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20"/>
          <p:cNvSpPr/>
          <p:nvPr/>
        </p:nvSpPr>
        <p:spPr>
          <a:xfrm>
            <a:off x="5585732" y="4441159"/>
            <a:ext cx="240600" cy="2406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20"/>
          <p:cNvSpPr/>
          <p:nvPr/>
        </p:nvSpPr>
        <p:spPr>
          <a:xfrm>
            <a:off x="5585732" y="4200510"/>
            <a:ext cx="240600" cy="2406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p20"/>
          <p:cNvSpPr/>
          <p:nvPr/>
        </p:nvSpPr>
        <p:spPr>
          <a:xfrm>
            <a:off x="4623131" y="4441159"/>
            <a:ext cx="240600" cy="240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p20"/>
          <p:cNvSpPr/>
          <p:nvPr/>
        </p:nvSpPr>
        <p:spPr>
          <a:xfrm>
            <a:off x="4863781" y="4681809"/>
            <a:ext cx="240600" cy="240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p20"/>
          <p:cNvSpPr/>
          <p:nvPr/>
        </p:nvSpPr>
        <p:spPr>
          <a:xfrm>
            <a:off x="5104432" y="4922458"/>
            <a:ext cx="240600" cy="2406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20"/>
          <p:cNvSpPr/>
          <p:nvPr/>
        </p:nvSpPr>
        <p:spPr>
          <a:xfrm>
            <a:off x="5345082" y="5163108"/>
            <a:ext cx="240600" cy="240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20"/>
          <p:cNvSpPr/>
          <p:nvPr/>
        </p:nvSpPr>
        <p:spPr>
          <a:xfrm>
            <a:off x="4623131" y="4681809"/>
            <a:ext cx="240600" cy="240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20"/>
          <p:cNvSpPr/>
          <p:nvPr/>
        </p:nvSpPr>
        <p:spPr>
          <a:xfrm>
            <a:off x="4863781" y="4922458"/>
            <a:ext cx="240600" cy="240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20"/>
          <p:cNvSpPr/>
          <p:nvPr/>
        </p:nvSpPr>
        <p:spPr>
          <a:xfrm>
            <a:off x="5104432" y="5163108"/>
            <a:ext cx="240600" cy="240600"/>
          </a:xfrm>
          <a:prstGeom prst="rect">
            <a:avLst/>
          </a:prstGeom>
          <a:solidFill>
            <a:schemeClr val="hlink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20"/>
          <p:cNvSpPr/>
          <p:nvPr/>
        </p:nvSpPr>
        <p:spPr>
          <a:xfrm>
            <a:off x="4623131" y="4922458"/>
            <a:ext cx="240600" cy="240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Google Shape;224;p20"/>
          <p:cNvSpPr/>
          <p:nvPr/>
        </p:nvSpPr>
        <p:spPr>
          <a:xfrm>
            <a:off x="4863781" y="5163108"/>
            <a:ext cx="240600" cy="2406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p20"/>
          <p:cNvSpPr/>
          <p:nvPr/>
        </p:nvSpPr>
        <p:spPr>
          <a:xfrm>
            <a:off x="4623131" y="5163108"/>
            <a:ext cx="240600" cy="2406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p20"/>
          <p:cNvSpPr/>
          <p:nvPr/>
        </p:nvSpPr>
        <p:spPr>
          <a:xfrm>
            <a:off x="5826383" y="4200510"/>
            <a:ext cx="240600" cy="240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" name="Google Shape;227;p20"/>
          <p:cNvSpPr/>
          <p:nvPr/>
        </p:nvSpPr>
        <p:spPr>
          <a:xfrm>
            <a:off x="6067033" y="4200510"/>
            <a:ext cx="240600" cy="240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Google Shape;228;p20"/>
          <p:cNvSpPr/>
          <p:nvPr/>
        </p:nvSpPr>
        <p:spPr>
          <a:xfrm>
            <a:off x="6067033" y="4441159"/>
            <a:ext cx="240600" cy="240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p20"/>
          <p:cNvSpPr/>
          <p:nvPr/>
        </p:nvSpPr>
        <p:spPr>
          <a:xfrm>
            <a:off x="6307683" y="4681809"/>
            <a:ext cx="240600" cy="240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20"/>
          <p:cNvSpPr/>
          <p:nvPr/>
        </p:nvSpPr>
        <p:spPr>
          <a:xfrm>
            <a:off x="6548334" y="4922458"/>
            <a:ext cx="240600" cy="240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20"/>
          <p:cNvSpPr/>
          <p:nvPr/>
        </p:nvSpPr>
        <p:spPr>
          <a:xfrm>
            <a:off x="6788984" y="5163108"/>
            <a:ext cx="240600" cy="240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p20"/>
          <p:cNvSpPr/>
          <p:nvPr/>
        </p:nvSpPr>
        <p:spPr>
          <a:xfrm>
            <a:off x="6307683" y="4441159"/>
            <a:ext cx="240600" cy="240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p20"/>
          <p:cNvSpPr/>
          <p:nvPr/>
        </p:nvSpPr>
        <p:spPr>
          <a:xfrm>
            <a:off x="6548334" y="4681809"/>
            <a:ext cx="240600" cy="240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p20"/>
          <p:cNvSpPr/>
          <p:nvPr/>
        </p:nvSpPr>
        <p:spPr>
          <a:xfrm>
            <a:off x="6788984" y="4922458"/>
            <a:ext cx="240600" cy="240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p20"/>
          <p:cNvSpPr/>
          <p:nvPr/>
        </p:nvSpPr>
        <p:spPr>
          <a:xfrm>
            <a:off x="6307683" y="4200510"/>
            <a:ext cx="240600" cy="240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p20"/>
          <p:cNvSpPr/>
          <p:nvPr/>
        </p:nvSpPr>
        <p:spPr>
          <a:xfrm>
            <a:off x="6548334" y="4441159"/>
            <a:ext cx="240600" cy="240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p20"/>
          <p:cNvSpPr/>
          <p:nvPr/>
        </p:nvSpPr>
        <p:spPr>
          <a:xfrm>
            <a:off x="6788984" y="4681809"/>
            <a:ext cx="240600" cy="240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p20"/>
          <p:cNvSpPr/>
          <p:nvPr/>
        </p:nvSpPr>
        <p:spPr>
          <a:xfrm>
            <a:off x="6548334" y="4200510"/>
            <a:ext cx="240600" cy="240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p20"/>
          <p:cNvSpPr/>
          <p:nvPr/>
        </p:nvSpPr>
        <p:spPr>
          <a:xfrm>
            <a:off x="6788984" y="4441159"/>
            <a:ext cx="240600" cy="240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p20"/>
          <p:cNvSpPr/>
          <p:nvPr/>
        </p:nvSpPr>
        <p:spPr>
          <a:xfrm>
            <a:off x="6788984" y="4200510"/>
            <a:ext cx="240600" cy="240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p20"/>
          <p:cNvSpPr/>
          <p:nvPr/>
        </p:nvSpPr>
        <p:spPr>
          <a:xfrm>
            <a:off x="5826383" y="4441159"/>
            <a:ext cx="240600" cy="240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20"/>
          <p:cNvSpPr/>
          <p:nvPr/>
        </p:nvSpPr>
        <p:spPr>
          <a:xfrm>
            <a:off x="6067033" y="4681809"/>
            <a:ext cx="240600" cy="240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20"/>
          <p:cNvSpPr/>
          <p:nvPr/>
        </p:nvSpPr>
        <p:spPr>
          <a:xfrm>
            <a:off x="6307683" y="4922458"/>
            <a:ext cx="240600" cy="240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p20"/>
          <p:cNvSpPr/>
          <p:nvPr/>
        </p:nvSpPr>
        <p:spPr>
          <a:xfrm>
            <a:off x="6548334" y="5163108"/>
            <a:ext cx="240600" cy="240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p20"/>
          <p:cNvSpPr/>
          <p:nvPr/>
        </p:nvSpPr>
        <p:spPr>
          <a:xfrm>
            <a:off x="5826383" y="4681809"/>
            <a:ext cx="240600" cy="240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20"/>
          <p:cNvSpPr/>
          <p:nvPr/>
        </p:nvSpPr>
        <p:spPr>
          <a:xfrm>
            <a:off x="6067033" y="4922458"/>
            <a:ext cx="240600" cy="240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20"/>
          <p:cNvSpPr/>
          <p:nvPr/>
        </p:nvSpPr>
        <p:spPr>
          <a:xfrm>
            <a:off x="6307683" y="5163108"/>
            <a:ext cx="240600" cy="240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p20"/>
          <p:cNvSpPr/>
          <p:nvPr/>
        </p:nvSpPr>
        <p:spPr>
          <a:xfrm>
            <a:off x="5826383" y="4922458"/>
            <a:ext cx="240600" cy="240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20"/>
          <p:cNvSpPr/>
          <p:nvPr/>
        </p:nvSpPr>
        <p:spPr>
          <a:xfrm>
            <a:off x="6067033" y="5163108"/>
            <a:ext cx="240600" cy="240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" name="Google Shape;250;p20"/>
          <p:cNvSpPr/>
          <p:nvPr/>
        </p:nvSpPr>
        <p:spPr>
          <a:xfrm>
            <a:off x="5826383" y="5163108"/>
            <a:ext cx="240600" cy="240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p20"/>
          <p:cNvSpPr/>
          <p:nvPr/>
        </p:nvSpPr>
        <p:spPr>
          <a:xfrm>
            <a:off x="2216627" y="2997263"/>
            <a:ext cx="2406300" cy="24063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p20"/>
          <p:cNvSpPr txBox="1"/>
          <p:nvPr/>
        </p:nvSpPr>
        <p:spPr>
          <a:xfrm>
            <a:off x="2216650" y="2562475"/>
            <a:ext cx="2406300" cy="3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Vetorial </a:t>
            </a:r>
            <a:endParaRPr sz="1667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20"/>
          <p:cNvSpPr txBox="1"/>
          <p:nvPr/>
        </p:nvSpPr>
        <p:spPr>
          <a:xfrm>
            <a:off x="4623125" y="2562475"/>
            <a:ext cx="2406300" cy="3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Raster</a:t>
            </a:r>
            <a:endParaRPr sz="1667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7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567"/>
              <a:t>Vídeo/Leitura para realizar antes da próxima aula</a:t>
            </a:r>
            <a:endParaRPr sz="2567"/>
          </a:p>
        </p:txBody>
      </p:sp>
      <p:sp>
        <p:nvSpPr>
          <p:cNvPr id="649" name="Google Shape;649;p76"/>
          <p:cNvSpPr txBox="1">
            <a:spLocks noGrp="1"/>
          </p:cNvSpPr>
          <p:nvPr>
            <p:ph type="body" idx="1"/>
          </p:nvPr>
        </p:nvSpPr>
        <p:spPr>
          <a:xfrm>
            <a:off x="390550" y="838980"/>
            <a:ext cx="8428200" cy="2380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Ver os vídeos: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	</a:t>
            </a:r>
            <a:r>
              <a:rPr lang="pt-BR" u="sng">
                <a:solidFill>
                  <a:schemeClr val="hlink"/>
                </a:solidFill>
                <a:hlinkClick r:id="rId3"/>
              </a:rPr>
              <a:t>https://www.youtube.com/watch?v=d4EgbgTm0Bg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4"/>
              </a:rPr>
              <a:t>Quaternions and 3d rotation, explained interactively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Ler/Ver/Estudar: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	</a:t>
            </a:r>
            <a:r>
              <a:rPr lang="pt-BR" u="sng">
                <a:solidFill>
                  <a:schemeClr val="hlink"/>
                </a:solidFill>
                <a:hlinkClick r:id="rId5"/>
              </a:rPr>
              <a:t>https://eater.net/quaternions</a:t>
            </a:r>
            <a:endParaRPr/>
          </a:p>
        </p:txBody>
      </p:sp>
      <p:sp>
        <p:nvSpPr>
          <p:cNvPr id="650" name="Google Shape;650;p7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80</a:t>
            </a:fld>
            <a:endParaRPr/>
          </a:p>
        </p:txBody>
      </p:sp>
      <p:pic>
        <p:nvPicPr>
          <p:cNvPr id="651" name="Google Shape;651;p7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94335" y="3251000"/>
            <a:ext cx="4355325" cy="2182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2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US"/>
              <a:t>Projeto 1</a:t>
            </a:r>
            <a:endParaRPr/>
          </a:p>
        </p:txBody>
      </p:sp>
      <p:sp>
        <p:nvSpPr>
          <p:cNvPr id="313" name="Google Shape;313;p27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US"/>
              <a:t>Estúdio, aproveite esse momento para implementar o seu projeto.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</p:txBody>
      </p:sp>
      <p:sp>
        <p:nvSpPr>
          <p:cNvPr id="314" name="Google Shape;314;p2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81</a:t>
            </a:fld>
            <a:endParaRPr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28"/>
          <p:cNvSpPr txBox="1">
            <a:spLocks noGrp="1"/>
          </p:cNvSpPr>
          <p:nvPr>
            <p:ph type="sldNum" idx="12"/>
          </p:nvPr>
        </p:nvSpPr>
        <p:spPr>
          <a:xfrm>
            <a:off x="6553200" y="5296959"/>
            <a:ext cx="21336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82</a:t>
            </a:fld>
            <a:endParaRPr/>
          </a:p>
        </p:txBody>
      </p:sp>
      <p:sp>
        <p:nvSpPr>
          <p:cNvPr id="320" name="Google Shape;320;p28"/>
          <p:cNvSpPr txBox="1">
            <a:spLocks noGrp="1"/>
          </p:cNvSpPr>
          <p:nvPr>
            <p:ph type="body" idx="1"/>
          </p:nvPr>
        </p:nvSpPr>
        <p:spPr>
          <a:xfrm>
            <a:off x="955687" y="1402663"/>
            <a:ext cx="73437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Verdana"/>
              <a:buNone/>
            </a:pPr>
            <a:r>
              <a:rPr lang="en-US"/>
              <a:t>Computação Gráfica</a:t>
            </a:r>
            <a:endParaRPr/>
          </a:p>
        </p:txBody>
      </p:sp>
      <p:sp>
        <p:nvSpPr>
          <p:cNvPr id="321" name="Google Shape;321;p28"/>
          <p:cNvSpPr txBox="1">
            <a:spLocks noGrp="1"/>
          </p:cNvSpPr>
          <p:nvPr>
            <p:ph type="body" idx="2"/>
          </p:nvPr>
        </p:nvSpPr>
        <p:spPr>
          <a:xfrm>
            <a:off x="1567650" y="4071937"/>
            <a:ext cx="6119700" cy="1085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en-US" sz="2333" dirty="0"/>
              <a:t>Luciano Soares</a:t>
            </a:r>
            <a:endParaRPr dirty="0"/>
          </a:p>
          <a:p>
            <a:pPr marL="0" lvl="0" indent="0" algn="ctr" rtl="0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en-US" sz="2333" dirty="0"/>
              <a:t>&lt;</a:t>
            </a:r>
            <a:r>
              <a:rPr lang="en-US" sz="2333" dirty="0" err="1"/>
              <a:t>lpsoares@insper.edu.br</a:t>
            </a:r>
            <a:r>
              <a:rPr lang="en-US" sz="2333" dirty="0"/>
              <a:t>&gt;</a:t>
            </a:r>
            <a:endParaRPr sz="2333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US"/>
              <a:t>Técnicas de Renderização</a:t>
            </a:r>
            <a:endParaRPr/>
          </a:p>
        </p:txBody>
      </p:sp>
      <p:sp>
        <p:nvSpPr>
          <p:cNvPr id="260" name="Google Shape;260;p21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/>
              <a:t>Scanline (Rasterização)</a:t>
            </a:r>
            <a:endParaRPr/>
          </a:p>
          <a:p>
            <a:pPr marL="457200" lvl="0" indent="-4572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/>
              <a:t>Ray Casting</a:t>
            </a:r>
            <a:endParaRPr/>
          </a:p>
          <a:p>
            <a:pPr marL="457200" lvl="0" indent="-4572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/>
              <a:t>Ray Tracing</a:t>
            </a:r>
            <a:endParaRPr/>
          </a:p>
          <a:p>
            <a:pPr marL="457200" lvl="0" indent="-4572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/>
              <a:t>Photon Mapping</a:t>
            </a:r>
            <a:endParaRPr/>
          </a:p>
          <a:p>
            <a:pPr marL="457200" lvl="0" indent="-4572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/>
              <a:t>Radiosity</a:t>
            </a:r>
            <a:endParaRPr/>
          </a:p>
          <a:p>
            <a:pPr marL="457200" lvl="0" indent="-4572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/>
              <a:t>Monte Carlo</a:t>
            </a:r>
            <a:endParaRPr/>
          </a:p>
          <a:p>
            <a:pPr marL="457200" lvl="0" indent="-4572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/>
              <a:t>Caustics</a:t>
            </a:r>
            <a:endParaRPr/>
          </a:p>
          <a:p>
            <a:pPr marL="457200" lvl="0" indent="-4572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/>
              <a:t>A-Buffer (Maya) </a:t>
            </a:r>
            <a:endParaRPr/>
          </a:p>
          <a:p>
            <a:pPr marL="457200" lvl="0" indent="-279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Personalizar design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1338</TotalTime>
  <Words>2454</Words>
  <Application>Microsoft Macintosh PowerPoint</Application>
  <PresentationFormat>On-screen Show (16:10)</PresentationFormat>
  <Paragraphs>552</Paragraphs>
  <Slides>82</Slides>
  <Notes>80</Notes>
  <HiddenSlides>10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82</vt:i4>
      </vt:variant>
    </vt:vector>
  </HeadingPairs>
  <TitlesOfParts>
    <vt:vector size="88" baseType="lpstr">
      <vt:lpstr>Arial</vt:lpstr>
      <vt:lpstr>Noto Sans Symbols</vt:lpstr>
      <vt:lpstr>Open Sans</vt:lpstr>
      <vt:lpstr>Times New Roman</vt:lpstr>
      <vt:lpstr>Verdana</vt:lpstr>
      <vt:lpstr>Personalizar design</vt:lpstr>
      <vt:lpstr>PowerPoint Presentation</vt:lpstr>
      <vt:lpstr>PowerPoint Presentation</vt:lpstr>
      <vt:lpstr>Novidade</vt:lpstr>
      <vt:lpstr>Renderização</vt:lpstr>
      <vt:lpstr>Na prática</vt:lpstr>
      <vt:lpstr>Várias estratégias podem ser usadas</vt:lpstr>
      <vt:lpstr>Rendering no Maya</vt:lpstr>
      <vt:lpstr>Conceito de Imagem Raster x Vetorial</vt:lpstr>
      <vt:lpstr>Técnicas de Renderização</vt:lpstr>
      <vt:lpstr>Sistemas de Renderização</vt:lpstr>
      <vt:lpstr>Batch Rendering e Rendering Farm</vt:lpstr>
      <vt:lpstr>Toy Story 1 e 4</vt:lpstr>
      <vt:lpstr>Pixar</vt:lpstr>
      <vt:lpstr>Toy Story 3: The Game</vt:lpstr>
      <vt:lpstr>Transformações</vt:lpstr>
      <vt:lpstr>Transformações</vt:lpstr>
      <vt:lpstr>Transformações</vt:lpstr>
      <vt:lpstr>Transformações</vt:lpstr>
      <vt:lpstr>Transformações</vt:lpstr>
      <vt:lpstr>Transformações</vt:lpstr>
      <vt:lpstr>Cubo</vt:lpstr>
      <vt:lpstr>Desenhar um pessoa por cubos</vt:lpstr>
      <vt:lpstr>Criando um exército de robôs</vt:lpstr>
      <vt:lpstr>A pose de um personagem</vt:lpstr>
      <vt:lpstr>Por que estudar Transformações ?</vt:lpstr>
      <vt:lpstr>Um pouco de teoria:  relembrando Álgebra Linear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Ideia Básica das Transformações</vt:lpstr>
      <vt:lpstr>Transformações Lineares</vt:lpstr>
      <vt:lpstr>Transformações Lineares</vt:lpstr>
      <vt:lpstr>Transformações Lineares (map)</vt:lpstr>
      <vt:lpstr>Escala</vt:lpstr>
      <vt:lpstr>A escala é uma transformação linear ?</vt:lpstr>
      <vt:lpstr>Observações para o Professor</vt:lpstr>
      <vt:lpstr>Rotação</vt:lpstr>
      <vt:lpstr>Rotação como um movimento circular</vt:lpstr>
      <vt:lpstr>A transformação de rotação é linear ?</vt:lpstr>
      <vt:lpstr>Translação</vt:lpstr>
      <vt:lpstr>A transformação de translação é linear?</vt:lpstr>
      <vt:lpstr>Transformação Afim</vt:lpstr>
      <vt:lpstr>Reflexão</vt:lpstr>
      <vt:lpstr>Cisalhamento ( na direção de x )</vt:lpstr>
      <vt:lpstr>A reflexão e cisalhamento são lineares ?</vt:lpstr>
      <vt:lpstr>Composição de Transformações</vt:lpstr>
      <vt:lpstr>ATIVIDADE 1: Transformações Geométricas</vt:lpstr>
      <vt:lpstr>Como você faria essas transformações?</vt:lpstr>
      <vt:lpstr>Rotacionar sobre um ponto específico</vt:lpstr>
      <vt:lpstr>Sumário de Transformações Geométricas Básicas</vt:lpstr>
      <vt:lpstr>Revisão: Multiplicação de Matrizes</vt:lpstr>
      <vt:lpstr>Multiplicação de Matrizes (Revisão)</vt:lpstr>
      <vt:lpstr>Matriz de Escala</vt:lpstr>
      <vt:lpstr>Transformações Lineares em 2D</vt:lpstr>
      <vt:lpstr>Matriz de Rotação (2D)</vt:lpstr>
      <vt:lpstr>Matriz de Rotação (2D)</vt:lpstr>
      <vt:lpstr>Cisalhamento</vt:lpstr>
      <vt:lpstr>Como compor matrizes de transformações lineares ?</vt:lpstr>
      <vt:lpstr>Translação - Como lidar com essa transformação?</vt:lpstr>
      <vt:lpstr>E como tratar translações (não linear) ?</vt:lpstr>
      <vt:lpstr>Coordenadas Homogêneas (em 2D)</vt:lpstr>
      <vt:lpstr>Coordenadas Homogêneas (2D)</vt:lpstr>
      <vt:lpstr>Propriedades das Coordenadas Homogêneas</vt:lpstr>
      <vt:lpstr>Transformações Afim em Coordenadas Homogêneas</vt:lpstr>
      <vt:lpstr>Exemplos com Matrizes Homogêneas</vt:lpstr>
      <vt:lpstr>Translação em Coordenadas Homogêneas</vt:lpstr>
      <vt:lpstr>Coordenadas homogêneas: alguma intuição</vt:lpstr>
      <vt:lpstr>Coordenadas Homogêneas: Pontos vs Vetores</vt:lpstr>
      <vt:lpstr>Composição de Transformações</vt:lpstr>
      <vt:lpstr>Translade e Rotacione</vt:lpstr>
      <vt:lpstr>Rotacione e Translade</vt:lpstr>
      <vt:lpstr>A ordem importa!</vt:lpstr>
      <vt:lpstr>Ordem das Transformações</vt:lpstr>
      <vt:lpstr>Compondo as Transformações</vt:lpstr>
      <vt:lpstr>Decompondo Transformações Complexas</vt:lpstr>
      <vt:lpstr>ATIVIDADE 1 e 2: Transformações Geométricas</vt:lpstr>
      <vt:lpstr>Vídeo/Leitura para realizar antes da próxima aula</vt:lpstr>
      <vt:lpstr>Projeto 1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Luciano Pereira Soares</cp:lastModifiedBy>
  <cp:revision>7</cp:revision>
  <dcterms:modified xsi:type="dcterms:W3CDTF">2023-02-15T20:48:34Z</dcterms:modified>
</cp:coreProperties>
</file>